
<file path=[Content_Types].xml><?xml version="1.0" encoding="utf-8"?>
<Types xmlns="http://schemas.openxmlformats.org/package/2006/content-types">
  <Default Extension="xml" ContentType="application/xml"/>
  <Default Extension="mp4" ContentType="video/mp4"/>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4"/>
  </p:notesMasterIdLst>
  <p:sldIdLst>
    <p:sldId id="256" r:id="rId2"/>
    <p:sldId id="257" r:id="rId3"/>
    <p:sldId id="258" r:id="rId4"/>
    <p:sldId id="259" r:id="rId5"/>
    <p:sldId id="260" r:id="rId6"/>
    <p:sldId id="31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8" r:id="rId30"/>
    <p:sldId id="289" r:id="rId31"/>
    <p:sldId id="308" r:id="rId32"/>
    <p:sldId id="284" r:id="rId33"/>
    <p:sldId id="285" r:id="rId34"/>
    <p:sldId id="286" r:id="rId35"/>
    <p:sldId id="287"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9" r:id="rId49"/>
    <p:sldId id="302" r:id="rId50"/>
    <p:sldId id="304" r:id="rId51"/>
    <p:sldId id="307" r:id="rId52"/>
    <p:sldId id="306"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34C36D-BC6E-4211-939C-6B460B69AB2D}">
  <a:tblStyle styleId="{6234C36D-BC6E-4211-939C-6B460B69AB2D}"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11"/>
    <p:restoredTop sz="94764"/>
  </p:normalViewPr>
  <p:slideViewPr>
    <p:cSldViewPr snapToGrid="0" snapToObjects="1">
      <p:cViewPr varScale="1">
        <p:scale>
          <a:sx n="190" d="100"/>
          <a:sy n="190" d="100"/>
        </p:scale>
        <p:origin x="208"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And you don’t know if that there’s similarities between with them. Did all of the red stuff twice. Base piece of our opportuniy. REd stuff doesn’t have to be done twicwe</a:t>
            </a:r>
            <a:endParaRPr/>
          </a:p>
          <a:p>
            <a:pPr marL="0" lvl="0" indent="0" rtl="0">
              <a:spcBef>
                <a:spcPts val="0"/>
              </a:spcBef>
              <a:spcAft>
                <a:spcPts val="0"/>
              </a:spcAft>
              <a:buNone/>
            </a:pPr>
            <a:r>
              <a:rPr lang="en"/>
              <a:t>Because the output of the red stuff is gonna be  identical. Animate in merged DNNed. Number of bubbles you have to process are smaller, and if you have milions of bubbldes but hundreds of thousands of red bubbles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6" name="Shape 5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Imagine that you have a camera</a:t>
            </a:r>
            <a:r>
              <a:rPr lang="en-US" baseline="0" dirty="0" smtClean="0"/>
              <a:t>, generating a video stream of the parking lot. And this camera is attached to some edge compute resources. You can imagine that there are a lot ways you’d want to use these edge resources to analyze the video stream in real time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rtl="0">
              <a:spcBef>
                <a:spcPts val="0"/>
              </a:spcBef>
              <a:spcAft>
                <a:spcPts val="0"/>
              </a:spcAft>
              <a:buSzPts val="1100"/>
              <a:buChar char="-"/>
            </a:pPr>
            <a:r>
              <a:rPr lang="en"/>
              <a:t>Usually transfer learned, and usually transfer learned using same base application</a:t>
            </a:r>
            <a:endParaRPr/>
          </a:p>
          <a:p>
            <a:pPr marL="457200" lvl="0" indent="-298450" rtl="0">
              <a:spcBef>
                <a:spcPts val="0"/>
              </a:spcBef>
              <a:spcAft>
                <a:spcPts val="0"/>
              </a:spcAft>
              <a:buSzPts val="1100"/>
              <a:buChar char="-"/>
            </a:pPr>
            <a:r>
              <a:rPr lang="en"/>
              <a:t>But network is trained independently (nobody ever remembers that they’re off the same base, we think there’s an opportunity there to share part of the network)</a:t>
            </a:r>
            <a:endParaRPr/>
          </a:p>
          <a:p>
            <a:pPr marL="0" lvl="0" indent="0">
              <a:spcBef>
                <a:spcPts val="0"/>
              </a:spcBef>
              <a:spcAft>
                <a:spcPts val="0"/>
              </a:spcAft>
              <a:buNone/>
            </a:pPr>
            <a:r>
              <a:rPr lang="en"/>
              <a:t>Processing rate</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r>
              <a:rPr lang="en"/>
              <a:t>That’s if app developers figure out how much to specialized. They don’t think about sharing, and decision is being made independently of how much resourcdes are available. NOt gonna make good resources if this decision is made at application development</a:t>
            </a:r>
            <a:endParaRPr/>
          </a:p>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5" name="Shape 7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2" name="Shape 7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Build this</a:t>
            </a:r>
            <a:endParaRPr/>
          </a:p>
          <a:p>
            <a:pPr marL="0" lvl="0" indent="0">
              <a:spcBef>
                <a:spcPts val="0"/>
              </a:spcBef>
              <a:spcAft>
                <a:spcPts val="0"/>
              </a:spcAft>
              <a:buNone/>
            </a:pPr>
            <a:r>
              <a:rPr lang="en"/>
              <a:t>Talk about red line first and more</a:t>
            </a:r>
            <a:endParaRPr/>
          </a:p>
          <a:p>
            <a:pPr marL="0" lvl="0" indent="0" rtl="0">
              <a:spcBef>
                <a:spcPts val="0"/>
              </a:spcBef>
              <a:spcAft>
                <a:spcPts val="0"/>
              </a:spcAft>
              <a:buNone/>
            </a:pPr>
            <a:r>
              <a:rPr lang="en"/>
              <a:t>That change dramatically as soon as we add one more app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9" name="Shape 7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6" name="Shape 7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Use actual frames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3" name="Shape 7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8" name="Shape 7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6" name="Shape 8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Precision -&gt; opposite of FNR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Virtually infinite but constrained by cost</a:t>
            </a:r>
            <a:endParaRPr dirty="0"/>
          </a:p>
          <a:p>
            <a:pPr marL="0" lvl="0" indent="0">
              <a:spcBef>
                <a:spcPts val="0"/>
              </a:spcBef>
              <a:spcAft>
                <a:spcPts val="0"/>
              </a:spcAft>
              <a:buNone/>
            </a:pPr>
            <a:r>
              <a:rPr lang="en" dirty="0"/>
              <a:t>Nobody knows where this is going</a:t>
            </a:r>
            <a:endParaRPr dirty="0"/>
          </a:p>
          <a:p>
            <a:pPr marL="0" lvl="0" indent="0">
              <a:spcBef>
                <a:spcPts val="0"/>
              </a:spcBef>
              <a:spcAft>
                <a:spcPts val="0"/>
              </a:spcAft>
              <a:buNone/>
            </a:pPr>
            <a:r>
              <a:rPr lang="en" dirty="0"/>
              <a:t>late-binding</a:t>
            </a:r>
            <a:endParaRPr dirty="0"/>
          </a:p>
          <a:p>
            <a:pPr marL="0" lvl="0" indent="0">
              <a:spcBef>
                <a:spcPts val="0"/>
              </a:spcBef>
              <a:spcAft>
                <a:spcPts val="0"/>
              </a:spcAft>
              <a:buNone/>
            </a:pPr>
            <a:r>
              <a:rPr lang="en" dirty="0"/>
              <a:t>If your resources are finite, best accuracy occurs if the characteristics of how the app is doing in the analysis is specialized to the amount of resources we have. The close that people do is to assume </a:t>
            </a:r>
            <a:r>
              <a:rPr lang="en" dirty="0" err="1"/>
              <a:t>infinte</a:t>
            </a:r>
            <a:r>
              <a:rPr lang="en" dirty="0"/>
              <a:t> resources, or very limited and smallest that they can. It’s not really either and the person developing the app isn’t </a:t>
            </a:r>
            <a:r>
              <a:rPr lang="en" dirty="0" err="1"/>
              <a:t>gonna</a:t>
            </a:r>
            <a:r>
              <a:rPr lang="en" dirty="0"/>
              <a:t> know. Developed in isolation but not </a:t>
            </a:r>
            <a:r>
              <a:rPr lang="en" dirty="0" err="1"/>
              <a:t>gonna</a:t>
            </a:r>
            <a:r>
              <a:rPr lang="en" dirty="0"/>
              <a:t> run that way. </a:t>
            </a:r>
            <a:r>
              <a:rPr lang="en" dirty="0" err="1"/>
              <a:t>Foffloatding</a:t>
            </a:r>
            <a:r>
              <a:rPr lang="en" dirty="0"/>
              <a:t> the optimization steps to scheduling time. Run multiple apps . Specialize to amount of resources -&gt; better behavior. Also know run multiple things on video streams. App developer that’s assuming </a:t>
            </a:r>
            <a:r>
              <a:rPr lang="en" dirty="0" err="1"/>
              <a:t>theres</a:t>
            </a:r>
            <a:r>
              <a:rPr lang="en" dirty="0"/>
              <a:t> is the only thing can’t possibly know what’s going to available, 1) where they’re running probably won’t know 2) what they’re sharing with, definitely won’t know. Make those </a:t>
            </a:r>
            <a:r>
              <a:rPr lang="en" dirty="0" err="1"/>
              <a:t>deciisions</a:t>
            </a:r>
            <a:r>
              <a:rPr lang="en" dirty="0"/>
              <a:t> at the time where they’re known which is scheduling time and enact decisions then</a:t>
            </a:r>
            <a:endParaRPr dirty="0"/>
          </a:p>
          <a:p>
            <a:pPr marL="0" lvl="0" indent="0">
              <a:spcBef>
                <a:spcPts val="0"/>
              </a:spcBef>
              <a:spcAft>
                <a:spcPts val="0"/>
              </a:spcAft>
              <a:buNone/>
            </a:pPr>
            <a:r>
              <a:rPr lang="en" dirty="0"/>
              <a:t>Maybe no edge node or datacenter</a:t>
            </a:r>
            <a:endParaRPr dirty="0"/>
          </a:p>
          <a:p>
            <a:pPr marL="0" lvl="0" indent="0">
              <a:spcBef>
                <a:spcPts val="0"/>
              </a:spcBef>
              <a:spcAft>
                <a:spcPts val="0"/>
              </a:spcAft>
              <a:buNone/>
            </a:pPr>
            <a:r>
              <a:rPr lang="en" dirty="0"/>
              <a:t>Do best when you know</a:t>
            </a:r>
            <a:endParaRPr dirty="0"/>
          </a:p>
          <a:p>
            <a:pPr marL="0" lvl="0" indent="0">
              <a:spcBef>
                <a:spcPts val="0"/>
              </a:spcBef>
              <a:spcAft>
                <a:spcPts val="0"/>
              </a:spcAft>
              <a:buNone/>
            </a:pPr>
            <a:r>
              <a:rPr lang="en" dirty="0"/>
              <a:t>Can’t know at app development time</a:t>
            </a:r>
            <a:endParaRPr dirty="0"/>
          </a:p>
          <a:p>
            <a:pPr marL="0" lvl="0" indent="0">
              <a:spcBef>
                <a:spcPts val="0"/>
              </a:spcBef>
              <a:spcAft>
                <a:spcPts val="0"/>
              </a:spcAft>
              <a:buNone/>
            </a:pPr>
            <a:r>
              <a:rPr lang="en" dirty="0"/>
              <a:t>Only know at runtime</a:t>
            </a:r>
            <a:endParaRPr dirty="0"/>
          </a:p>
          <a:p>
            <a:pPr marL="0" lvl="0" indent="0" rtl="0">
              <a:spcBef>
                <a:spcPts val="0"/>
              </a:spcBef>
              <a:spcAft>
                <a:spcPts val="0"/>
              </a:spcAft>
              <a:buNone/>
            </a:pPr>
            <a:r>
              <a:rPr lang="en" dirty="0"/>
              <a:t>_why_ it’s unknown</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8" name="Shape 7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extLst>
      <p:ext uri="{BB962C8B-B14F-4D97-AF65-F5344CB8AC3E}">
        <p14:creationId xmlns:p14="http://schemas.microsoft.com/office/powerpoint/2010/main" val="1068108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2" name="Shape 7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6" name="Shape 7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6" name="Shape 7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7" name="Shape 8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Precision -&gt; opposite of FNR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Shape 8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3" name="Shape 8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Precision -&gt; opposite of FNR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9" name="Shape 8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Precision -&gt; opposite of FNR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Shape 8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6" name="Shape 8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Precision -&gt; opposite of FNR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What you say for the first frame is the same</a:t>
            </a:r>
            <a:r>
              <a:rPr lang="en-US" baseline="0" dirty="0" smtClean="0"/>
              <a:t> as what you’ll say for the second frame</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Shape 8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9" name="Shape 8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Precision -&gt; opposite of FNR</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Shape 8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7" name="Shape 8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6" name="Shape 8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smtClean="0"/>
              <a:t>In Mainstream training does not require centralized control of the data or training process</a:t>
            </a:r>
          </a:p>
          <a:p>
            <a:pPr marL="0" lvl="0" indent="0">
              <a:spcBef>
                <a:spcPts val="0"/>
              </a:spcBef>
              <a:spcAft>
                <a:spcPts val="0"/>
              </a:spcAft>
              <a:buNone/>
            </a:pPr>
            <a:r>
              <a:rPr lang="en-US" baseline="0" dirty="0" smtClean="0"/>
              <a:t>Each M-trainer is run locally by the app developer</a:t>
            </a:r>
          </a:p>
          <a:p>
            <a:pPr marL="0" lvl="0" indent="0">
              <a:spcBef>
                <a:spcPts val="0"/>
              </a:spcBef>
              <a:spcAft>
                <a:spcPts val="0"/>
              </a:spcAft>
              <a:buNone/>
            </a:pPr>
            <a:r>
              <a:rPr lang="en-US" baseline="0" dirty="0" smtClean="0"/>
              <a:t>It helps the app developer create and save the necessary information for scheduler to determine the amount of specialization at runtime</a:t>
            </a:r>
          </a:p>
          <a:p>
            <a:pPr marL="0" lvl="0" indent="0">
              <a:spcBef>
                <a:spcPts val="0"/>
              </a:spcBef>
              <a:spcAft>
                <a:spcPts val="0"/>
              </a:spcAft>
              <a:buNone/>
            </a:pPr>
            <a:r>
              <a:rPr lang="en-US" baseline="0" dirty="0" smtClean="0"/>
              <a:t>In particular, M-trainer creates model sets. So, instead of training one model, it trains multiple model </a:t>
            </a:r>
            <a:r>
              <a:rPr lang="en-US" i="1" baseline="0" dirty="0" smtClean="0"/>
              <a:t>candidates</a:t>
            </a:r>
            <a:r>
              <a:rPr lang="en-US" i="0" baseline="0" dirty="0" smtClean="0"/>
              <a:t>, each with a different amount of specialization (aka sharing potential)</a:t>
            </a:r>
          </a:p>
          <a:p>
            <a:pPr marL="0" lvl="0" indent="0">
              <a:spcBef>
                <a:spcPts val="0"/>
              </a:spcBef>
              <a:spcAft>
                <a:spcPts val="0"/>
              </a:spcAft>
              <a:buNone/>
            </a:pPr>
            <a:r>
              <a:rPr lang="en-US" i="0" baseline="0" dirty="0" smtClean="0"/>
              <a:t>It also saves important metadata</a:t>
            </a:r>
            <a:endParaRPr lang="en-US" dirty="0" smtClean="0"/>
          </a:p>
          <a:p>
            <a:pPr marL="0" lvl="0" indent="0">
              <a:spcBef>
                <a:spcPts val="0"/>
              </a:spcBef>
              <a:spcAft>
                <a:spcPts val="0"/>
              </a:spcAft>
              <a:buNone/>
            </a:pPr>
            <a:r>
              <a:rPr lang="en-US" dirty="0" smtClean="0"/>
              <a:t>Most importantly,</a:t>
            </a:r>
            <a:r>
              <a:rPr lang="en-US" baseline="0" dirty="0" smtClean="0"/>
              <a:t> our model sets allow the late binding of how much specialization is used at runtime</a:t>
            </a:r>
          </a:p>
          <a:p>
            <a:pPr marL="0" lvl="0" indent="0">
              <a:spcBef>
                <a:spcPts val="0"/>
              </a:spcBef>
              <a:spcAft>
                <a:spcPts val="0"/>
              </a:spcAft>
              <a:buNone/>
            </a:pPr>
            <a:r>
              <a:rPr lang="en-US" baseline="0" dirty="0" smtClean="0"/>
              <a:t>And M-Trainers can be run independently and at different times by the application developer</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Shape 8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8" name="Shape 8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Shape 8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7" name="Shape 8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WITHIN A COMPUTATIONAL</a:t>
            </a:r>
            <a:r>
              <a:rPr lang="en-US" baseline="0" dirty="0" smtClean="0"/>
              <a:t> BUDGET (modeled as a </a:t>
            </a:r>
            <a:r>
              <a:rPr lang="en-US" baseline="0" dirty="0" err="1" smtClean="0"/>
              <a:t>cosest</a:t>
            </a:r>
            <a:r>
              <a:rPr lang="en-US" baseline="0" dirty="0" smtClean="0"/>
              <a:t>)</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Shape 9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4" name="Shape 9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5" name="Shape 7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22172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Give specific numbers</a:t>
            </a:r>
            <a:endParaRPr/>
          </a:p>
          <a:p>
            <a:pPr marL="0" lvl="0" indent="0" rtl="0">
              <a:spcBef>
                <a:spcPts val="0"/>
              </a:spcBef>
              <a:spcAft>
                <a:spcPts val="0"/>
              </a:spcAft>
              <a:buNone/>
            </a:pPr>
            <a:r>
              <a:rPr lang="en"/>
              <a:t>DNN</a:t>
            </a:r>
            <a:endParaRPr/>
          </a:p>
          <a:p>
            <a:pPr marL="0" lvl="0" indent="0" rtl="0">
              <a:spcBef>
                <a:spcPts val="0"/>
              </a:spcBef>
              <a:spcAft>
                <a:spcPts val="0"/>
              </a:spcAft>
              <a:buNone/>
            </a:pPr>
            <a:r>
              <a:rPr lang="en"/>
              <a:t>Talk about the change before it happens on the slide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1" name="Shape 9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Shape 9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3" name="Shape 9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Give specific numbers</a:t>
            </a:r>
            <a:endParaRPr/>
          </a:p>
          <a:p>
            <a:pPr marL="0" lvl="0" indent="0" rtl="0">
              <a:spcBef>
                <a:spcPts val="0"/>
              </a:spcBef>
              <a:spcAft>
                <a:spcPts val="0"/>
              </a:spcAft>
              <a:buNone/>
            </a:pPr>
            <a:r>
              <a:rPr lang="en"/>
              <a:t>DNN</a:t>
            </a:r>
            <a:endParaRPr/>
          </a:p>
          <a:p>
            <a:pPr marL="0" lvl="0" indent="0" rtl="0">
              <a:spcBef>
                <a:spcPts val="0"/>
              </a:spcBef>
              <a:spcAft>
                <a:spcPts val="0"/>
              </a:spcAft>
              <a:buNone/>
            </a:pPr>
            <a:r>
              <a:rPr lang="en"/>
              <a:t>Talk about the change before it happens on the slide</a:t>
            </a:r>
            <a:endParaRPr/>
          </a:p>
        </p:txBody>
      </p:sp>
    </p:spTree>
    <p:extLst>
      <p:ext uri="{BB962C8B-B14F-4D97-AF65-F5344CB8AC3E}">
        <p14:creationId xmlns:p14="http://schemas.microsoft.com/office/powerpoint/2010/main" val="791680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ropical-Helvetica-Pathway" type="title">
  <p:cSld name="TITLE">
    <p:spTree>
      <p:nvGrpSpPr>
        <p:cNvPr id="1" name="Shape 9"/>
        <p:cNvGrpSpPr/>
        <p:nvPr/>
      </p:nvGrpSpPr>
      <p:grpSpPr>
        <a:xfrm>
          <a:off x="0" y="0"/>
          <a:ext cx="0" cy="0"/>
          <a:chOff x="0" y="0"/>
          <a:chExt cx="0" cy="0"/>
        </a:xfrm>
      </p:grpSpPr>
      <p:grpSp>
        <p:nvGrpSpPr>
          <p:cNvPr id="10" name="Shape 10"/>
          <p:cNvGrpSpPr/>
          <p:nvPr/>
        </p:nvGrpSpPr>
        <p:grpSpPr>
          <a:xfrm>
            <a:off x="1004144" y="1022025"/>
            <a:ext cx="7136668" cy="152400"/>
            <a:chOff x="1346429" y="1011300"/>
            <a:chExt cx="6452100" cy="152400"/>
          </a:xfrm>
        </p:grpSpPr>
        <p:cxnSp>
          <p:nvCxnSpPr>
            <p:cNvPr id="11" name="Shape 11"/>
            <p:cNvCxnSpPr/>
            <p:nvPr/>
          </p:nvCxnSpPr>
          <p:spPr>
            <a:xfrm rot="10800000">
              <a:off x="1346429"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2" name="Shape 12"/>
            <p:cNvCxnSpPr/>
            <p:nvPr/>
          </p:nvCxnSpPr>
          <p:spPr>
            <a:xfrm rot="10800000">
              <a:off x="1346429"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3" name="Shape 13"/>
          <p:cNvGrpSpPr/>
          <p:nvPr/>
        </p:nvGrpSpPr>
        <p:grpSpPr>
          <a:xfrm>
            <a:off x="1004151" y="3969100"/>
            <a:ext cx="7136668" cy="152400"/>
            <a:chOff x="1346435" y="3969088"/>
            <a:chExt cx="6452100" cy="152400"/>
          </a:xfrm>
        </p:grpSpPr>
        <p:cxnSp>
          <p:nvCxnSpPr>
            <p:cNvPr id="14" name="Shape 14"/>
            <p:cNvCxnSpPr/>
            <p:nvPr/>
          </p:nvCxnSpPr>
          <p:spPr>
            <a:xfrm>
              <a:off x="1346435" y="4121488"/>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5" name="Shape 15"/>
            <p:cNvCxnSpPr/>
            <p:nvPr/>
          </p:nvCxnSpPr>
          <p:spPr>
            <a:xfrm>
              <a:off x="1346435" y="3969088"/>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6" name="Shape 16"/>
          <p:cNvSpPr txBox="1">
            <a:spLocks noGrp="1"/>
          </p:cNvSpPr>
          <p:nvPr>
            <p:ph type="ctrTitle"/>
          </p:nvPr>
        </p:nvSpPr>
        <p:spPr>
          <a:xfrm>
            <a:off x="1003638" y="2113014"/>
            <a:ext cx="7136700" cy="1022400"/>
          </a:xfrm>
          <a:prstGeom prst="rect">
            <a:avLst/>
          </a:prstGeom>
        </p:spPr>
        <p:txBody>
          <a:bodyPr spcFirstLastPara="1" wrap="square" lIns="91425" tIns="91425" rIns="91425" bIns="91425" anchor="b" anchorCtr="0"/>
          <a:lstStyle>
            <a:lvl1pPr lvl="0" algn="ctr" rtl="0">
              <a:spcBef>
                <a:spcPts val="0"/>
              </a:spcBef>
              <a:spcAft>
                <a:spcPts val="0"/>
              </a:spcAft>
              <a:buClr>
                <a:srgbClr val="434343"/>
              </a:buClr>
              <a:buSzPts val="5400"/>
              <a:buFont typeface="Helvetica Neue Light"/>
              <a:buNone/>
              <a:defRPr sz="5400" b="0" i="0">
                <a:solidFill>
                  <a:srgbClr val="434343"/>
                </a:solidFill>
                <a:latin typeface="Avenir Next Condensed Regular" charset="0"/>
                <a:ea typeface="Avenir Next Condensed Regular" charset="0"/>
                <a:cs typeface="Avenir Next Condensed Regular" charset="0"/>
                <a:sym typeface="Helvetica Neue Light"/>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17" name="Shape 17"/>
          <p:cNvSpPr txBox="1">
            <a:spLocks noGrp="1"/>
          </p:cNvSpPr>
          <p:nvPr>
            <p:ph type="subTitle" idx="1"/>
          </p:nvPr>
        </p:nvSpPr>
        <p:spPr>
          <a:xfrm>
            <a:off x="2137225" y="3060789"/>
            <a:ext cx="48705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Font typeface="Helvetica Neue Light"/>
              <a:buNone/>
              <a:defRPr sz="2400" b="0" i="0">
                <a:latin typeface="Avenir Next Condensed Regular" charset="0"/>
                <a:ea typeface="Avenir Next Condensed Regular" charset="0"/>
                <a:cs typeface="Avenir Next Condensed Regular" charset="0"/>
                <a:sym typeface="Helvetica Neue Light"/>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Shape 54"/>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title"/>
          </p:nvPr>
        </p:nvSpPr>
        <p:spPr>
          <a:xfrm>
            <a:off x="311700" y="1304850"/>
            <a:ext cx="8520600" cy="1538400"/>
          </a:xfrm>
          <a:prstGeom prst="rect">
            <a:avLst/>
          </a:prstGeom>
        </p:spPr>
        <p:txBody>
          <a:bodyPr spcFirstLastPara="1" wrap="square" lIns="91425" tIns="91425" rIns="91425" bIns="91425" anchor="ctr" anchorCtr="0"/>
          <a:lstStyle>
            <a:lvl1pPr lvl="0" algn="ctr" rtl="0">
              <a:spcBef>
                <a:spcPts val="0"/>
              </a:spcBef>
              <a:spcAft>
                <a:spcPts val="0"/>
              </a:spcAft>
              <a:buClr>
                <a:schemeClr val="accent3"/>
              </a:buClr>
              <a:buSzPts val="13000"/>
              <a:buNone/>
              <a:defRPr sz="13000" b="0" i="0">
                <a:solidFill>
                  <a:schemeClr val="accent3"/>
                </a:solidFill>
                <a:latin typeface="Avenir Next Condensed Regular" charset="0"/>
                <a:ea typeface="Avenir Next Condensed Regular" charset="0"/>
                <a:cs typeface="Avenir Next Condensed Regular" charset="0"/>
              </a:defRPr>
            </a:lvl1pPr>
            <a:lvl2pPr lvl="1" algn="ctr" rtl="0">
              <a:spcBef>
                <a:spcPts val="0"/>
              </a:spcBef>
              <a:spcAft>
                <a:spcPts val="0"/>
              </a:spcAft>
              <a:buClr>
                <a:schemeClr val="accent3"/>
              </a:buClr>
              <a:buSzPts val="13000"/>
              <a:buFont typeface="Helvetica Neue Light"/>
              <a:buNone/>
              <a:defRPr sz="13000" b="0">
                <a:solidFill>
                  <a:schemeClr val="accent3"/>
                </a:solidFill>
                <a:latin typeface="Helvetica Neue Light"/>
                <a:ea typeface="Helvetica Neue Light"/>
                <a:cs typeface="Helvetica Neue Light"/>
                <a:sym typeface="Helvetica Neue Light"/>
              </a:defRPr>
            </a:lvl2pPr>
            <a:lvl3pPr lvl="2" algn="ctr" rtl="0">
              <a:spcBef>
                <a:spcPts val="0"/>
              </a:spcBef>
              <a:spcAft>
                <a:spcPts val="0"/>
              </a:spcAft>
              <a:buClr>
                <a:schemeClr val="accent3"/>
              </a:buClr>
              <a:buSzPts val="13000"/>
              <a:buFont typeface="Helvetica Neue Light"/>
              <a:buNone/>
              <a:defRPr sz="13000" b="0">
                <a:solidFill>
                  <a:schemeClr val="accent3"/>
                </a:solidFill>
                <a:latin typeface="Helvetica Neue Light"/>
                <a:ea typeface="Helvetica Neue Light"/>
                <a:cs typeface="Helvetica Neue Light"/>
                <a:sym typeface="Helvetica Neue Light"/>
              </a:defRPr>
            </a:lvl3pPr>
            <a:lvl4pPr lvl="3" algn="ctr" rtl="0">
              <a:spcBef>
                <a:spcPts val="0"/>
              </a:spcBef>
              <a:spcAft>
                <a:spcPts val="0"/>
              </a:spcAft>
              <a:buClr>
                <a:schemeClr val="accent3"/>
              </a:buClr>
              <a:buSzPts val="13000"/>
              <a:buFont typeface="Helvetica Neue Light"/>
              <a:buNone/>
              <a:defRPr sz="13000" b="0">
                <a:solidFill>
                  <a:schemeClr val="accent3"/>
                </a:solidFill>
                <a:latin typeface="Helvetica Neue Light"/>
                <a:ea typeface="Helvetica Neue Light"/>
                <a:cs typeface="Helvetica Neue Light"/>
                <a:sym typeface="Helvetica Neue Light"/>
              </a:defRPr>
            </a:lvl4pPr>
            <a:lvl5pPr lvl="4" algn="ctr" rtl="0">
              <a:spcBef>
                <a:spcPts val="0"/>
              </a:spcBef>
              <a:spcAft>
                <a:spcPts val="0"/>
              </a:spcAft>
              <a:buClr>
                <a:schemeClr val="accent3"/>
              </a:buClr>
              <a:buSzPts val="13000"/>
              <a:buFont typeface="Helvetica Neue Light"/>
              <a:buNone/>
              <a:defRPr sz="13000" b="0">
                <a:solidFill>
                  <a:schemeClr val="accent3"/>
                </a:solidFill>
                <a:latin typeface="Helvetica Neue Light"/>
                <a:ea typeface="Helvetica Neue Light"/>
                <a:cs typeface="Helvetica Neue Light"/>
                <a:sym typeface="Helvetica Neue Light"/>
              </a:defRPr>
            </a:lvl5pPr>
            <a:lvl6pPr lvl="5" algn="ctr" rtl="0">
              <a:spcBef>
                <a:spcPts val="0"/>
              </a:spcBef>
              <a:spcAft>
                <a:spcPts val="0"/>
              </a:spcAft>
              <a:buClr>
                <a:schemeClr val="accent3"/>
              </a:buClr>
              <a:buSzPts val="13000"/>
              <a:buFont typeface="Helvetica Neue Light"/>
              <a:buNone/>
              <a:defRPr sz="13000" b="0">
                <a:solidFill>
                  <a:schemeClr val="accent3"/>
                </a:solidFill>
                <a:latin typeface="Helvetica Neue Light"/>
                <a:ea typeface="Helvetica Neue Light"/>
                <a:cs typeface="Helvetica Neue Light"/>
                <a:sym typeface="Helvetica Neue Light"/>
              </a:defRPr>
            </a:lvl6pPr>
            <a:lvl7pPr lvl="6" algn="ctr" rtl="0">
              <a:spcBef>
                <a:spcPts val="0"/>
              </a:spcBef>
              <a:spcAft>
                <a:spcPts val="0"/>
              </a:spcAft>
              <a:buClr>
                <a:schemeClr val="accent3"/>
              </a:buClr>
              <a:buSzPts val="13000"/>
              <a:buFont typeface="Helvetica Neue Light"/>
              <a:buNone/>
              <a:defRPr sz="13000" b="0">
                <a:solidFill>
                  <a:schemeClr val="accent3"/>
                </a:solidFill>
                <a:latin typeface="Helvetica Neue Light"/>
                <a:ea typeface="Helvetica Neue Light"/>
                <a:cs typeface="Helvetica Neue Light"/>
                <a:sym typeface="Helvetica Neue Light"/>
              </a:defRPr>
            </a:lvl7pPr>
            <a:lvl8pPr lvl="7" algn="ctr" rtl="0">
              <a:spcBef>
                <a:spcPts val="0"/>
              </a:spcBef>
              <a:spcAft>
                <a:spcPts val="0"/>
              </a:spcAft>
              <a:buClr>
                <a:schemeClr val="accent3"/>
              </a:buClr>
              <a:buSzPts val="13000"/>
              <a:buFont typeface="Helvetica Neue Light"/>
              <a:buNone/>
              <a:defRPr sz="13000" b="0">
                <a:solidFill>
                  <a:schemeClr val="accent3"/>
                </a:solidFill>
                <a:latin typeface="Helvetica Neue Light"/>
                <a:ea typeface="Helvetica Neue Light"/>
                <a:cs typeface="Helvetica Neue Light"/>
                <a:sym typeface="Helvetica Neue Light"/>
              </a:defRPr>
            </a:lvl8pPr>
            <a:lvl9pPr lvl="8" algn="ctr" rtl="0">
              <a:spcBef>
                <a:spcPts val="0"/>
              </a:spcBef>
              <a:spcAft>
                <a:spcPts val="0"/>
              </a:spcAft>
              <a:buClr>
                <a:schemeClr val="accent3"/>
              </a:buClr>
              <a:buSzPts val="13000"/>
              <a:buFont typeface="Helvetica Neue Light"/>
              <a:buNone/>
              <a:defRPr sz="13000" b="0">
                <a:solidFill>
                  <a:schemeClr val="accent3"/>
                </a:solidFill>
                <a:latin typeface="Helvetica Neue Light"/>
                <a:ea typeface="Helvetica Neue Light"/>
                <a:cs typeface="Helvetica Neue Light"/>
                <a:sym typeface="Helvetica Neue Light"/>
              </a:defRPr>
            </a:lvl9pPr>
          </a:lstStyle>
          <a:p>
            <a:endParaRPr dirty="0"/>
          </a:p>
        </p:txBody>
      </p:sp>
      <p:sp>
        <p:nvSpPr>
          <p:cNvPr id="56" name="Shape 56"/>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Font typeface="Pathway Gothic One"/>
              <a:buChar char="●"/>
              <a:defRPr b="0" i="0">
                <a:latin typeface="Avenir Next Condensed Regular" charset="0"/>
                <a:ea typeface="Avenir Next Condensed Regular" charset="0"/>
                <a:cs typeface="Avenir Next Condensed Regular" charset="0"/>
                <a:sym typeface="Pathway Gothic One"/>
              </a:defRPr>
            </a:lvl1pPr>
            <a:lvl2pPr marL="914400" lvl="1" indent="-317500" algn="ctr" rtl="0">
              <a:spcBef>
                <a:spcPts val="1600"/>
              </a:spcBef>
              <a:spcAft>
                <a:spcPts val="0"/>
              </a:spcAft>
              <a:buSzPts val="1400"/>
              <a:buFont typeface="Pathway Gothic One"/>
              <a:buChar char="○"/>
              <a:defRPr>
                <a:latin typeface="Pathway Gothic One"/>
                <a:ea typeface="Pathway Gothic One"/>
                <a:cs typeface="Pathway Gothic One"/>
                <a:sym typeface="Pathway Gothic One"/>
              </a:defRPr>
            </a:lvl2pPr>
            <a:lvl3pPr marL="1371600" lvl="2" indent="-317500" algn="ctr" rtl="0">
              <a:spcBef>
                <a:spcPts val="1600"/>
              </a:spcBef>
              <a:spcAft>
                <a:spcPts val="0"/>
              </a:spcAft>
              <a:buSzPts val="1400"/>
              <a:buFont typeface="Pathway Gothic One"/>
              <a:buChar char="■"/>
              <a:defRPr>
                <a:latin typeface="Pathway Gothic One"/>
                <a:ea typeface="Pathway Gothic One"/>
                <a:cs typeface="Pathway Gothic One"/>
                <a:sym typeface="Pathway Gothic One"/>
              </a:defRPr>
            </a:lvl3pPr>
            <a:lvl4pPr marL="1828800" lvl="3" indent="-317500" algn="ctr" rtl="0">
              <a:spcBef>
                <a:spcPts val="1600"/>
              </a:spcBef>
              <a:spcAft>
                <a:spcPts val="0"/>
              </a:spcAft>
              <a:buSzPts val="1400"/>
              <a:buFont typeface="Pathway Gothic One"/>
              <a:buChar char="●"/>
              <a:defRPr>
                <a:latin typeface="Pathway Gothic One"/>
                <a:ea typeface="Pathway Gothic One"/>
                <a:cs typeface="Pathway Gothic One"/>
                <a:sym typeface="Pathway Gothic One"/>
              </a:defRPr>
            </a:lvl4pPr>
            <a:lvl5pPr marL="2286000" lvl="4" indent="-317500" algn="ctr" rtl="0">
              <a:spcBef>
                <a:spcPts val="1600"/>
              </a:spcBef>
              <a:spcAft>
                <a:spcPts val="0"/>
              </a:spcAft>
              <a:buSzPts val="1400"/>
              <a:buFont typeface="Pathway Gothic One"/>
              <a:buChar char="○"/>
              <a:defRPr>
                <a:latin typeface="Pathway Gothic One"/>
                <a:ea typeface="Pathway Gothic One"/>
                <a:cs typeface="Pathway Gothic One"/>
                <a:sym typeface="Pathway Gothic One"/>
              </a:defRPr>
            </a:lvl5pPr>
            <a:lvl6pPr marL="2743200" lvl="5" indent="-317500" algn="ctr" rtl="0">
              <a:spcBef>
                <a:spcPts val="1600"/>
              </a:spcBef>
              <a:spcAft>
                <a:spcPts val="0"/>
              </a:spcAft>
              <a:buSzPts val="1400"/>
              <a:buFont typeface="Pathway Gothic One"/>
              <a:buChar char="■"/>
              <a:defRPr>
                <a:latin typeface="Pathway Gothic One"/>
                <a:ea typeface="Pathway Gothic One"/>
                <a:cs typeface="Pathway Gothic One"/>
                <a:sym typeface="Pathway Gothic One"/>
              </a:defRPr>
            </a:lvl6pPr>
            <a:lvl7pPr marL="3200400" lvl="6" indent="-317500" algn="ctr" rtl="0">
              <a:spcBef>
                <a:spcPts val="1600"/>
              </a:spcBef>
              <a:spcAft>
                <a:spcPts val="0"/>
              </a:spcAft>
              <a:buSzPts val="1400"/>
              <a:buFont typeface="Pathway Gothic One"/>
              <a:buChar char="●"/>
              <a:defRPr>
                <a:latin typeface="Pathway Gothic One"/>
                <a:ea typeface="Pathway Gothic One"/>
                <a:cs typeface="Pathway Gothic One"/>
                <a:sym typeface="Pathway Gothic One"/>
              </a:defRPr>
            </a:lvl7pPr>
            <a:lvl8pPr marL="3657600" lvl="7" indent="-317500" algn="ctr" rtl="0">
              <a:spcBef>
                <a:spcPts val="1600"/>
              </a:spcBef>
              <a:spcAft>
                <a:spcPts val="0"/>
              </a:spcAft>
              <a:buSzPts val="1400"/>
              <a:buFont typeface="Pathway Gothic One"/>
              <a:buChar char="○"/>
              <a:defRPr>
                <a:latin typeface="Pathway Gothic One"/>
                <a:ea typeface="Pathway Gothic One"/>
                <a:cs typeface="Pathway Gothic One"/>
                <a:sym typeface="Pathway Gothic One"/>
              </a:defRPr>
            </a:lvl8pPr>
            <a:lvl9pPr marL="4114800" lvl="8" indent="-317500" algn="ctr" rtl="0">
              <a:spcBef>
                <a:spcPts val="1600"/>
              </a:spcBef>
              <a:spcAft>
                <a:spcPts val="1600"/>
              </a:spcAft>
              <a:buSzPts val="1400"/>
              <a:buFont typeface="Pathway Gothic One"/>
              <a:buChar char="■"/>
              <a:defRPr>
                <a:latin typeface="Pathway Gothic One"/>
                <a:ea typeface="Pathway Gothic One"/>
                <a:cs typeface="Pathway Gothic One"/>
                <a:sym typeface="Pathway Gothic One"/>
              </a:defRPr>
            </a:lvl9pPr>
          </a:lstStyle>
          <a:p>
            <a:endParaRPr dirty="0"/>
          </a:p>
        </p:txBody>
      </p:sp>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Shape 20"/>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dirty="0"/>
          </a:p>
        </p:txBody>
      </p:sp>
      <p:sp>
        <p:nvSpPr>
          <p:cNvPr id="22" name="Shape 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Shape 2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lstStyle>
            <a:lvl1pPr lvl="0"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26" name="Shape 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
        <p:nvSpPr>
          <p:cNvPr id="27" name="Shape 27"/>
          <p:cNvSpPr txBox="1">
            <a:spLocks noGrp="1"/>
          </p:cNvSpPr>
          <p:nvPr>
            <p:ph type="body" idx="1"/>
          </p:nvPr>
        </p:nvSpPr>
        <p:spPr>
          <a:xfrm>
            <a:off x="311700" y="1152425"/>
            <a:ext cx="8520600" cy="3302700"/>
          </a:xfrm>
          <a:prstGeom prst="rect">
            <a:avLst/>
          </a:prstGeom>
        </p:spPr>
        <p:txBody>
          <a:bodyPr spcFirstLastPara="1" wrap="square" lIns="91425" tIns="91425" rIns="91425" bIns="91425" anchor="t" anchorCtr="0"/>
          <a:lstStyle>
            <a:lvl1pPr marL="457200" lvl="0" indent="-355600" rtl="0">
              <a:spcBef>
                <a:spcPts val="0"/>
              </a:spcBef>
              <a:spcAft>
                <a:spcPts val="0"/>
              </a:spcAft>
              <a:buSzPts val="2000"/>
              <a:buFont typeface="Pathway Gothic One"/>
              <a:buChar char="●"/>
              <a:defRPr sz="2500" b="0" i="0">
                <a:latin typeface="Avenir Next Condensed Regular" charset="0"/>
                <a:ea typeface="Avenir Next Condensed Regular" charset="0"/>
                <a:cs typeface="Avenir Next Condensed Regular" charset="0"/>
                <a:sym typeface="Pathway Gothic One"/>
              </a:defRPr>
            </a:lvl1pPr>
            <a:lvl2pPr marL="914400" lvl="1" indent="-323850" rtl="0">
              <a:spcBef>
                <a:spcPts val="1600"/>
              </a:spcBef>
              <a:spcAft>
                <a:spcPts val="0"/>
              </a:spcAft>
              <a:buSzPts val="1500"/>
              <a:buFont typeface="Pathway Gothic One"/>
              <a:buChar char="○"/>
              <a:defRPr sz="2000">
                <a:latin typeface="Pathway Gothic One"/>
                <a:ea typeface="Pathway Gothic One"/>
                <a:cs typeface="Pathway Gothic One"/>
                <a:sym typeface="Pathway Gothic One"/>
              </a:defRPr>
            </a:lvl2pPr>
            <a:lvl3pPr marL="1371600" lvl="2" indent="-330200" rtl="0">
              <a:spcBef>
                <a:spcPts val="1600"/>
              </a:spcBef>
              <a:spcAft>
                <a:spcPts val="0"/>
              </a:spcAft>
              <a:buSzPts val="1600"/>
              <a:buFont typeface="Pathway Gothic One"/>
              <a:buChar char="■"/>
              <a:defRPr sz="1600">
                <a:latin typeface="Pathway Gothic One"/>
                <a:ea typeface="Pathway Gothic One"/>
                <a:cs typeface="Pathway Gothic One"/>
                <a:sym typeface="Pathway Gothic One"/>
              </a:defRPr>
            </a:lvl3pPr>
            <a:lvl4pPr marL="1828800" lvl="3"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4pPr>
            <a:lvl5pPr marL="2286000" lvl="4"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5pPr>
            <a:lvl6pPr marL="2743200" lvl="5"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6pPr>
            <a:lvl7pPr marL="3200400" lvl="6"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7pPr>
            <a:lvl8pPr marL="3657600" lvl="7"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8pPr>
            <a:lvl9pPr marL="4114800" lvl="8" indent="-304800" rtl="0">
              <a:spcBef>
                <a:spcPts val="1600"/>
              </a:spcBef>
              <a:spcAft>
                <a:spcPts val="1600"/>
              </a:spcAft>
              <a:buSzPts val="1200"/>
              <a:buFont typeface="Pathway Gothic One"/>
              <a:buChar char="■"/>
              <a:defRPr sz="1200">
                <a:latin typeface="Pathway Gothic One"/>
                <a:ea typeface="Pathway Gothic One"/>
                <a:cs typeface="Pathway Gothic One"/>
                <a:sym typeface="Pathway Gothic 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311700" y="1152425"/>
            <a:ext cx="3999900" cy="3302700"/>
          </a:xfrm>
          <a:prstGeom prst="rect">
            <a:avLst/>
          </a:prstGeom>
        </p:spPr>
        <p:txBody>
          <a:bodyPr spcFirstLastPara="1" wrap="square" lIns="91425" tIns="91425" rIns="91425" bIns="91425" anchor="t" anchorCtr="0"/>
          <a:lstStyle>
            <a:lvl1pPr marL="457200" lvl="0" indent="-355600" rtl="0">
              <a:spcBef>
                <a:spcPts val="0"/>
              </a:spcBef>
              <a:spcAft>
                <a:spcPts val="0"/>
              </a:spcAft>
              <a:buSzPts val="2000"/>
              <a:buFont typeface="Pathway Gothic One"/>
              <a:buChar char="●"/>
              <a:defRPr sz="2500" b="0" i="0">
                <a:latin typeface="Avenir Next Condensed Regular" charset="0"/>
                <a:ea typeface="Avenir Next Condensed Regular" charset="0"/>
                <a:cs typeface="Avenir Next Condensed Regular" charset="0"/>
                <a:sym typeface="Pathway Gothic One"/>
              </a:defRPr>
            </a:lvl1pPr>
            <a:lvl2pPr marL="914400" lvl="1" indent="-323850" rtl="0">
              <a:spcBef>
                <a:spcPts val="1600"/>
              </a:spcBef>
              <a:spcAft>
                <a:spcPts val="0"/>
              </a:spcAft>
              <a:buSzPts val="1500"/>
              <a:buFont typeface="Pathway Gothic One"/>
              <a:buChar char="○"/>
              <a:defRPr sz="2000">
                <a:latin typeface="Pathway Gothic One"/>
                <a:ea typeface="Pathway Gothic One"/>
                <a:cs typeface="Pathway Gothic One"/>
                <a:sym typeface="Pathway Gothic One"/>
              </a:defRPr>
            </a:lvl2pPr>
            <a:lvl3pPr marL="1371600" lvl="2" indent="-330200" rtl="0">
              <a:spcBef>
                <a:spcPts val="1600"/>
              </a:spcBef>
              <a:spcAft>
                <a:spcPts val="0"/>
              </a:spcAft>
              <a:buSzPts val="1600"/>
              <a:buFont typeface="Pathway Gothic One"/>
              <a:buChar char="■"/>
              <a:defRPr sz="1600">
                <a:latin typeface="Pathway Gothic One"/>
                <a:ea typeface="Pathway Gothic One"/>
                <a:cs typeface="Pathway Gothic One"/>
                <a:sym typeface="Pathway Gothic One"/>
              </a:defRPr>
            </a:lvl3pPr>
            <a:lvl4pPr marL="1828800" lvl="3"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4pPr>
            <a:lvl5pPr marL="2286000" lvl="4"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5pPr>
            <a:lvl6pPr marL="2743200" lvl="5"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6pPr>
            <a:lvl7pPr marL="3200400" lvl="6"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7pPr>
            <a:lvl8pPr marL="3657600" lvl="7"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8pPr>
            <a:lvl9pPr marL="4114800" lvl="8" indent="-304800" rtl="0">
              <a:spcBef>
                <a:spcPts val="1600"/>
              </a:spcBef>
              <a:spcAft>
                <a:spcPts val="1600"/>
              </a:spcAft>
              <a:buSzPts val="1200"/>
              <a:buFont typeface="Pathway Gothic One"/>
              <a:buChar char="■"/>
              <a:defRPr sz="1200">
                <a:latin typeface="Pathway Gothic One"/>
                <a:ea typeface="Pathway Gothic One"/>
                <a:cs typeface="Pathway Gothic One"/>
                <a:sym typeface="Pathway Gothic One"/>
              </a:defRPr>
            </a:lvl9pPr>
          </a:lstStyle>
          <a:p>
            <a:endParaRPr dirty="0"/>
          </a:p>
        </p:txBody>
      </p:sp>
      <p:sp>
        <p:nvSpPr>
          <p:cNvPr id="30" name="Shape 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
        <p:nvSpPr>
          <p:cNvPr id="31" name="Shape 31"/>
          <p:cNvSpPr txBox="1">
            <a:spLocks noGrp="1"/>
          </p:cNvSpPr>
          <p:nvPr>
            <p:ph type="body" idx="2"/>
          </p:nvPr>
        </p:nvSpPr>
        <p:spPr>
          <a:xfrm>
            <a:off x="4870925" y="1152425"/>
            <a:ext cx="3999900" cy="3302700"/>
          </a:xfrm>
          <a:prstGeom prst="rect">
            <a:avLst/>
          </a:prstGeom>
        </p:spPr>
        <p:txBody>
          <a:bodyPr spcFirstLastPara="1" wrap="square" lIns="91425" tIns="91425" rIns="91425" bIns="91425" anchor="t" anchorCtr="0"/>
          <a:lstStyle>
            <a:lvl1pPr marL="457200" lvl="0" indent="-355600" rtl="0">
              <a:spcBef>
                <a:spcPts val="0"/>
              </a:spcBef>
              <a:spcAft>
                <a:spcPts val="0"/>
              </a:spcAft>
              <a:buSzPts val="2000"/>
              <a:buFont typeface="Pathway Gothic One"/>
              <a:buChar char="●"/>
              <a:defRPr sz="2500" b="0" i="0">
                <a:latin typeface="Avenir Next Condensed Regular" charset="0"/>
                <a:ea typeface="Avenir Next Condensed Regular" charset="0"/>
                <a:cs typeface="Avenir Next Condensed Regular" charset="0"/>
                <a:sym typeface="Pathway Gothic One"/>
              </a:defRPr>
            </a:lvl1pPr>
            <a:lvl2pPr marL="914400" lvl="1" indent="-323850" rtl="0">
              <a:spcBef>
                <a:spcPts val="1600"/>
              </a:spcBef>
              <a:spcAft>
                <a:spcPts val="0"/>
              </a:spcAft>
              <a:buSzPts val="1500"/>
              <a:buFont typeface="Pathway Gothic One"/>
              <a:buChar char="○"/>
              <a:defRPr sz="2000">
                <a:latin typeface="Pathway Gothic One"/>
                <a:ea typeface="Pathway Gothic One"/>
                <a:cs typeface="Pathway Gothic One"/>
                <a:sym typeface="Pathway Gothic One"/>
              </a:defRPr>
            </a:lvl2pPr>
            <a:lvl3pPr marL="1371600" lvl="2" indent="-330200" rtl="0">
              <a:spcBef>
                <a:spcPts val="1600"/>
              </a:spcBef>
              <a:spcAft>
                <a:spcPts val="0"/>
              </a:spcAft>
              <a:buSzPts val="1600"/>
              <a:buFont typeface="Pathway Gothic One"/>
              <a:buChar char="■"/>
              <a:defRPr sz="1600">
                <a:latin typeface="Pathway Gothic One"/>
                <a:ea typeface="Pathway Gothic One"/>
                <a:cs typeface="Pathway Gothic One"/>
                <a:sym typeface="Pathway Gothic One"/>
              </a:defRPr>
            </a:lvl3pPr>
            <a:lvl4pPr marL="1828800" lvl="3"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4pPr>
            <a:lvl5pPr marL="2286000" lvl="4"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5pPr>
            <a:lvl6pPr marL="2743200" lvl="5"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6pPr>
            <a:lvl7pPr marL="3200400" lvl="6"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7pPr>
            <a:lvl8pPr marL="3657600" lvl="7"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8pPr>
            <a:lvl9pPr marL="4114800" lvl="8" indent="-304800" rtl="0">
              <a:spcBef>
                <a:spcPts val="1600"/>
              </a:spcBef>
              <a:spcAft>
                <a:spcPts val="1600"/>
              </a:spcAft>
              <a:buSzPts val="1200"/>
              <a:buFont typeface="Pathway Gothic One"/>
              <a:buChar char="■"/>
              <a:defRPr sz="1200">
                <a:latin typeface="Pathway Gothic One"/>
                <a:ea typeface="Pathway Gothic One"/>
                <a:cs typeface="Pathway Gothic One"/>
                <a:sym typeface="Pathway Gothic One"/>
              </a:defRPr>
            </a:lvl9pPr>
          </a:lstStyle>
          <a:p>
            <a:endParaRPr dirty="0"/>
          </a:p>
        </p:txBody>
      </p:sp>
      <p:sp>
        <p:nvSpPr>
          <p:cNvPr id="32" name="Shape 32"/>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lstStyle>
            <a:lvl1pPr lvl="0"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
        <p:nvSpPr>
          <p:cNvPr id="35" name="Shape 35"/>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lstStyle>
            <a:lvl1pPr lvl="0"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Clr>
                <a:srgbClr val="434343"/>
              </a:buClr>
              <a:buSzPts val="2400"/>
              <a:buNone/>
              <a:defRPr sz="2400"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38" name="Shape 3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Font typeface="Pathway Gothic One"/>
              <a:buChar char="●"/>
              <a:defRPr sz="1200" b="0" i="0">
                <a:latin typeface="Avenir Next Condensed Regular" charset="0"/>
                <a:ea typeface="Avenir Next Condensed Regular" charset="0"/>
                <a:cs typeface="Avenir Next Condensed Regular" charset="0"/>
                <a:sym typeface="Pathway Gothic One"/>
              </a:defRPr>
            </a:lvl1pPr>
            <a:lvl2pPr marL="914400" lvl="1"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2pPr>
            <a:lvl3pPr marL="1371600" lvl="2"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3pPr>
            <a:lvl4pPr marL="1828800" lvl="3"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4pPr>
            <a:lvl5pPr marL="2286000" lvl="4"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5pPr>
            <a:lvl6pPr marL="2743200" lvl="5"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6pPr>
            <a:lvl7pPr marL="3200400" lvl="6"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7pPr>
            <a:lvl8pPr marL="3657600" lvl="7"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8pPr>
            <a:lvl9pPr marL="4114800" lvl="8" indent="-304800" rtl="0">
              <a:spcBef>
                <a:spcPts val="1600"/>
              </a:spcBef>
              <a:spcAft>
                <a:spcPts val="1600"/>
              </a:spcAft>
              <a:buSzPts val="1200"/>
              <a:buFont typeface="Pathway Gothic One"/>
              <a:buChar char="■"/>
              <a:defRPr sz="1200">
                <a:latin typeface="Pathway Gothic One"/>
                <a:ea typeface="Pathway Gothic One"/>
                <a:cs typeface="Pathway Gothic One"/>
                <a:sym typeface="Pathway Gothic One"/>
              </a:defRPr>
            </a:lvl9pPr>
          </a:lstStyle>
          <a:p>
            <a:endParaRPr dirty="0"/>
          </a:p>
        </p:txBody>
      </p:sp>
      <p:sp>
        <p:nvSpPr>
          <p:cNvPr id="39" name="Shape 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rtl="0">
              <a:spcBef>
                <a:spcPts val="0"/>
              </a:spcBef>
              <a:spcAft>
                <a:spcPts val="0"/>
              </a:spcAft>
              <a:buClr>
                <a:schemeClr val="dk2"/>
              </a:buClr>
              <a:buSzPts val="5400"/>
              <a:buNone/>
              <a:defRPr sz="5400" b="0" i="0">
                <a:solidFill>
                  <a:schemeClr val="dk2"/>
                </a:solidFill>
                <a:latin typeface="Avenir Next Condensed Regular" charset="0"/>
                <a:ea typeface="Avenir Next Condensed Regular" charset="0"/>
                <a:cs typeface="Avenir Next Condensed Regular" charset="0"/>
              </a:defRPr>
            </a:lvl1pPr>
            <a:lvl2pPr lvl="1" rtl="0">
              <a:spcBef>
                <a:spcPts val="0"/>
              </a:spcBef>
              <a:spcAft>
                <a:spcPts val="0"/>
              </a:spcAft>
              <a:buClr>
                <a:schemeClr val="dk2"/>
              </a:buClr>
              <a:buSzPts val="5400"/>
              <a:buNone/>
              <a:defRPr sz="5400" b="0">
                <a:solidFill>
                  <a:schemeClr val="dk2"/>
                </a:solidFill>
              </a:defRPr>
            </a:lvl2pPr>
            <a:lvl3pPr lvl="2" rtl="0">
              <a:spcBef>
                <a:spcPts val="0"/>
              </a:spcBef>
              <a:spcAft>
                <a:spcPts val="0"/>
              </a:spcAft>
              <a:buClr>
                <a:schemeClr val="dk2"/>
              </a:buClr>
              <a:buSzPts val="5400"/>
              <a:buNone/>
              <a:defRPr sz="5400" b="0">
                <a:solidFill>
                  <a:schemeClr val="dk2"/>
                </a:solidFill>
              </a:defRPr>
            </a:lvl3pPr>
            <a:lvl4pPr lvl="3" rtl="0">
              <a:spcBef>
                <a:spcPts val="0"/>
              </a:spcBef>
              <a:spcAft>
                <a:spcPts val="0"/>
              </a:spcAft>
              <a:buClr>
                <a:schemeClr val="dk2"/>
              </a:buClr>
              <a:buSzPts val="5400"/>
              <a:buNone/>
              <a:defRPr sz="5400" b="0">
                <a:solidFill>
                  <a:schemeClr val="dk2"/>
                </a:solidFill>
              </a:defRPr>
            </a:lvl4pPr>
            <a:lvl5pPr lvl="4" rtl="0">
              <a:spcBef>
                <a:spcPts val="0"/>
              </a:spcBef>
              <a:spcAft>
                <a:spcPts val="0"/>
              </a:spcAft>
              <a:buClr>
                <a:schemeClr val="dk2"/>
              </a:buClr>
              <a:buSzPts val="5400"/>
              <a:buNone/>
              <a:defRPr sz="5400" b="0">
                <a:solidFill>
                  <a:schemeClr val="dk2"/>
                </a:solidFill>
              </a:defRPr>
            </a:lvl5pPr>
            <a:lvl6pPr lvl="5" rtl="0">
              <a:spcBef>
                <a:spcPts val="0"/>
              </a:spcBef>
              <a:spcAft>
                <a:spcPts val="0"/>
              </a:spcAft>
              <a:buClr>
                <a:schemeClr val="dk2"/>
              </a:buClr>
              <a:buSzPts val="5400"/>
              <a:buNone/>
              <a:defRPr sz="5400" b="0">
                <a:solidFill>
                  <a:schemeClr val="dk2"/>
                </a:solidFill>
              </a:defRPr>
            </a:lvl6pPr>
            <a:lvl7pPr lvl="6" rtl="0">
              <a:spcBef>
                <a:spcPts val="0"/>
              </a:spcBef>
              <a:spcAft>
                <a:spcPts val="0"/>
              </a:spcAft>
              <a:buClr>
                <a:schemeClr val="dk2"/>
              </a:buClr>
              <a:buSzPts val="5400"/>
              <a:buNone/>
              <a:defRPr sz="5400" b="0">
                <a:solidFill>
                  <a:schemeClr val="dk2"/>
                </a:solidFill>
              </a:defRPr>
            </a:lvl7pPr>
            <a:lvl8pPr lvl="7" rtl="0">
              <a:spcBef>
                <a:spcPts val="0"/>
              </a:spcBef>
              <a:spcAft>
                <a:spcPts val="0"/>
              </a:spcAft>
              <a:buClr>
                <a:schemeClr val="dk2"/>
              </a:buClr>
              <a:buSzPts val="5400"/>
              <a:buNone/>
              <a:defRPr sz="5400" b="0">
                <a:solidFill>
                  <a:schemeClr val="dk2"/>
                </a:solidFill>
              </a:defRPr>
            </a:lvl8pPr>
            <a:lvl9pPr lvl="8" rtl="0">
              <a:spcBef>
                <a:spcPts val="0"/>
              </a:spcBef>
              <a:spcAft>
                <a:spcPts val="0"/>
              </a:spcAft>
              <a:buClr>
                <a:schemeClr val="dk2"/>
              </a:buClr>
              <a:buSzPts val="5400"/>
              <a:buNone/>
              <a:defRPr sz="5400" b="0">
                <a:solidFill>
                  <a:schemeClr val="dk2"/>
                </a:solidFill>
              </a:defRPr>
            </a:lvl9pPr>
          </a:lstStyle>
          <a:p>
            <a:endParaRPr dirty="0"/>
          </a:p>
        </p:txBody>
      </p:sp>
      <p:sp>
        <p:nvSpPr>
          <p:cNvPr id="42" name="Shape 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Shape 44"/>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5" name="Shape 45"/>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6" name="Shape 46"/>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rtl="0">
              <a:spcBef>
                <a:spcPts val="0"/>
              </a:spcBef>
              <a:spcAft>
                <a:spcPts val="0"/>
              </a:spcAft>
              <a:buClr>
                <a:srgbClr val="434343"/>
              </a:buClr>
              <a:buSzPts val="4200"/>
              <a:buNone/>
              <a:defRPr sz="4200" b="0" i="0">
                <a:solidFill>
                  <a:srgbClr val="434343"/>
                </a:solidFill>
                <a:latin typeface="Avenir Next Condensed Regular" charset="0"/>
                <a:ea typeface="Avenir Next Condensed Regular" charset="0"/>
                <a:cs typeface="Avenir Next Condensed Regular" charset="0"/>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dirty="0"/>
          </a:p>
        </p:txBody>
      </p:sp>
      <p:sp>
        <p:nvSpPr>
          <p:cNvPr id="47" name="Shape 47"/>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chemeClr val="accent2"/>
              </a:buClr>
              <a:buSzPts val="2100"/>
              <a:buNone/>
              <a:defRPr sz="2100" b="0" i="0">
                <a:solidFill>
                  <a:schemeClr val="accent2"/>
                </a:solidFill>
                <a:latin typeface="Avenir Next Condensed Regular" charset="0"/>
                <a:ea typeface="Avenir Next Condensed Regular" charset="0"/>
                <a:cs typeface="Avenir Next Condensed Regular" charset="0"/>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dirty="0"/>
          </a:p>
        </p:txBody>
      </p:sp>
      <p:sp>
        <p:nvSpPr>
          <p:cNvPr id="48" name="Shape 4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Font typeface="Pathway Gothic One"/>
              <a:buChar char="●"/>
              <a:defRPr b="0" i="0">
                <a:solidFill>
                  <a:schemeClr val="lt1"/>
                </a:solidFill>
                <a:latin typeface="Avenir Next Condensed Regular" charset="0"/>
                <a:ea typeface="Avenir Next Condensed Regular" charset="0"/>
                <a:cs typeface="Avenir Next Condensed Regular" charset="0"/>
                <a:sym typeface="Pathway Gothic One"/>
              </a:defRPr>
            </a:lvl1pPr>
            <a:lvl2pPr marL="914400" lvl="1" indent="-317500" rtl="0">
              <a:spcBef>
                <a:spcPts val="1600"/>
              </a:spcBef>
              <a:spcAft>
                <a:spcPts val="0"/>
              </a:spcAft>
              <a:buClr>
                <a:schemeClr val="lt1"/>
              </a:buClr>
              <a:buSzPts val="1400"/>
              <a:buFont typeface="Pathway Gothic One"/>
              <a:buChar char="○"/>
              <a:defRPr>
                <a:solidFill>
                  <a:schemeClr val="lt1"/>
                </a:solidFill>
                <a:latin typeface="Pathway Gothic One"/>
                <a:ea typeface="Pathway Gothic One"/>
                <a:cs typeface="Pathway Gothic One"/>
                <a:sym typeface="Pathway Gothic One"/>
              </a:defRPr>
            </a:lvl2pPr>
            <a:lvl3pPr marL="1371600" lvl="2" indent="-317500" rtl="0">
              <a:spcBef>
                <a:spcPts val="1600"/>
              </a:spcBef>
              <a:spcAft>
                <a:spcPts val="0"/>
              </a:spcAft>
              <a:buClr>
                <a:schemeClr val="lt1"/>
              </a:buClr>
              <a:buSzPts val="1400"/>
              <a:buFont typeface="Pathway Gothic One"/>
              <a:buChar char="■"/>
              <a:defRPr>
                <a:solidFill>
                  <a:schemeClr val="lt1"/>
                </a:solidFill>
                <a:latin typeface="Pathway Gothic One"/>
                <a:ea typeface="Pathway Gothic One"/>
                <a:cs typeface="Pathway Gothic One"/>
                <a:sym typeface="Pathway Gothic One"/>
              </a:defRPr>
            </a:lvl3pPr>
            <a:lvl4pPr marL="1828800" lvl="3" indent="-317500" rtl="0">
              <a:spcBef>
                <a:spcPts val="1600"/>
              </a:spcBef>
              <a:spcAft>
                <a:spcPts val="0"/>
              </a:spcAft>
              <a:buClr>
                <a:schemeClr val="lt1"/>
              </a:buClr>
              <a:buSzPts val="1400"/>
              <a:buFont typeface="Pathway Gothic One"/>
              <a:buChar char="●"/>
              <a:defRPr>
                <a:solidFill>
                  <a:schemeClr val="lt1"/>
                </a:solidFill>
                <a:latin typeface="Pathway Gothic One"/>
                <a:ea typeface="Pathway Gothic One"/>
                <a:cs typeface="Pathway Gothic One"/>
                <a:sym typeface="Pathway Gothic One"/>
              </a:defRPr>
            </a:lvl4pPr>
            <a:lvl5pPr marL="2286000" lvl="4" indent="-317500" rtl="0">
              <a:spcBef>
                <a:spcPts val="1600"/>
              </a:spcBef>
              <a:spcAft>
                <a:spcPts val="0"/>
              </a:spcAft>
              <a:buClr>
                <a:schemeClr val="lt1"/>
              </a:buClr>
              <a:buSzPts val="1400"/>
              <a:buFont typeface="Pathway Gothic One"/>
              <a:buChar char="○"/>
              <a:defRPr>
                <a:solidFill>
                  <a:schemeClr val="lt1"/>
                </a:solidFill>
                <a:latin typeface="Pathway Gothic One"/>
                <a:ea typeface="Pathway Gothic One"/>
                <a:cs typeface="Pathway Gothic One"/>
                <a:sym typeface="Pathway Gothic One"/>
              </a:defRPr>
            </a:lvl5pPr>
            <a:lvl6pPr marL="2743200" lvl="5" indent="-317500" rtl="0">
              <a:spcBef>
                <a:spcPts val="1600"/>
              </a:spcBef>
              <a:spcAft>
                <a:spcPts val="0"/>
              </a:spcAft>
              <a:buClr>
                <a:schemeClr val="lt1"/>
              </a:buClr>
              <a:buSzPts val="1400"/>
              <a:buFont typeface="Pathway Gothic One"/>
              <a:buChar char="■"/>
              <a:defRPr>
                <a:solidFill>
                  <a:schemeClr val="lt1"/>
                </a:solidFill>
                <a:latin typeface="Pathway Gothic One"/>
                <a:ea typeface="Pathway Gothic One"/>
                <a:cs typeface="Pathway Gothic One"/>
                <a:sym typeface="Pathway Gothic One"/>
              </a:defRPr>
            </a:lvl6pPr>
            <a:lvl7pPr marL="3200400" lvl="6" indent="-317500" rtl="0">
              <a:spcBef>
                <a:spcPts val="1600"/>
              </a:spcBef>
              <a:spcAft>
                <a:spcPts val="0"/>
              </a:spcAft>
              <a:buClr>
                <a:schemeClr val="lt1"/>
              </a:buClr>
              <a:buSzPts val="1400"/>
              <a:buFont typeface="Pathway Gothic One"/>
              <a:buChar char="●"/>
              <a:defRPr>
                <a:solidFill>
                  <a:schemeClr val="lt1"/>
                </a:solidFill>
                <a:latin typeface="Pathway Gothic One"/>
                <a:ea typeface="Pathway Gothic One"/>
                <a:cs typeface="Pathway Gothic One"/>
                <a:sym typeface="Pathway Gothic One"/>
              </a:defRPr>
            </a:lvl7pPr>
            <a:lvl8pPr marL="3657600" lvl="7" indent="-317500" rtl="0">
              <a:spcBef>
                <a:spcPts val="1600"/>
              </a:spcBef>
              <a:spcAft>
                <a:spcPts val="0"/>
              </a:spcAft>
              <a:buClr>
                <a:schemeClr val="lt1"/>
              </a:buClr>
              <a:buSzPts val="1400"/>
              <a:buFont typeface="Pathway Gothic One"/>
              <a:buChar char="○"/>
              <a:defRPr>
                <a:solidFill>
                  <a:schemeClr val="lt1"/>
                </a:solidFill>
                <a:latin typeface="Pathway Gothic One"/>
                <a:ea typeface="Pathway Gothic One"/>
                <a:cs typeface="Pathway Gothic One"/>
                <a:sym typeface="Pathway Gothic One"/>
              </a:defRPr>
            </a:lvl8pPr>
            <a:lvl9pPr marL="4114800" lvl="8" indent="-317500" rtl="0">
              <a:spcBef>
                <a:spcPts val="1600"/>
              </a:spcBef>
              <a:spcAft>
                <a:spcPts val="1600"/>
              </a:spcAft>
              <a:buClr>
                <a:schemeClr val="lt1"/>
              </a:buClr>
              <a:buSzPts val="1400"/>
              <a:buFont typeface="Pathway Gothic One"/>
              <a:buChar char="■"/>
              <a:defRPr>
                <a:solidFill>
                  <a:schemeClr val="lt1"/>
                </a:solidFill>
                <a:latin typeface="Pathway Gothic One"/>
                <a:ea typeface="Pathway Gothic One"/>
                <a:cs typeface="Pathway Gothic One"/>
                <a:sym typeface="Pathway Gothic One"/>
              </a:defRPr>
            </a:lvl9pPr>
          </a:lstStyle>
          <a:p>
            <a:endParaRPr dirty="0"/>
          </a:p>
        </p:txBody>
      </p:sp>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Shape 51"/>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2400"/>
              <a:buNone/>
              <a:defRPr sz="2400" b="0" i="0">
                <a:latin typeface="Avenir Next Condensed Regular" charset="0"/>
                <a:ea typeface="Avenir Next Condensed Regular" charset="0"/>
                <a:cs typeface="Avenir Next Condensed Regular" charset="0"/>
              </a:defRPr>
            </a:lvl1pPr>
          </a:lstStyle>
          <a:p>
            <a:endParaRPr dirty="0"/>
          </a:p>
        </p:txBody>
      </p:sp>
      <p:sp>
        <p:nvSpPr>
          <p:cNvPr id="52" name="Shape 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rtl="0">
              <a:spcBef>
                <a:spcPts val="0"/>
              </a:spcBef>
              <a:spcAft>
                <a:spcPts val="0"/>
              </a:spcAft>
              <a:buClr>
                <a:srgbClr val="666666"/>
              </a:buClr>
              <a:buSzPts val="3600"/>
              <a:buFont typeface="Helvetica Neue Light"/>
              <a:buNone/>
              <a:defRPr sz="3600">
                <a:solidFill>
                  <a:srgbClr val="666666"/>
                </a:solidFill>
                <a:latin typeface="Helvetica Neue Light"/>
                <a:ea typeface="Helvetica Neue Light"/>
                <a:cs typeface="Helvetica Neue Light"/>
                <a:sym typeface="Helvetica Neue Light"/>
              </a:defRPr>
            </a:lvl1pPr>
            <a:lvl2pPr lvl="1"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dirty="0"/>
          </a:p>
        </p:txBody>
      </p:sp>
      <p:sp>
        <p:nvSpPr>
          <p:cNvPr id="7" name="Shape 7"/>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Helvetica Neue Light"/>
              <a:buChar char="●"/>
              <a:defRPr sz="1800">
                <a:solidFill>
                  <a:schemeClr val="dk2"/>
                </a:solidFill>
                <a:latin typeface="Helvetica Neue Light"/>
                <a:ea typeface="Helvetica Neue Light"/>
                <a:cs typeface="Helvetica Neue Light"/>
                <a:sym typeface="Helvetica Neue Light"/>
              </a:defRPr>
            </a:lvl1pPr>
            <a:lvl2pPr marL="914400" lvl="1" indent="-317500" rtl="0">
              <a:lnSpc>
                <a:spcPct val="115000"/>
              </a:lnSpc>
              <a:spcBef>
                <a:spcPts val="160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2pPr>
            <a:lvl3pPr marL="1371600" lvl="2" indent="-317500" rtl="0">
              <a:lnSpc>
                <a:spcPct val="115000"/>
              </a:lnSpc>
              <a:spcBef>
                <a:spcPts val="160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3pPr>
            <a:lvl4pPr marL="1828800" lvl="3" indent="-317500" rtl="0">
              <a:lnSpc>
                <a:spcPct val="115000"/>
              </a:lnSpc>
              <a:spcBef>
                <a:spcPts val="160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4pPr>
            <a:lvl5pPr marL="2286000" lvl="4" indent="-317500" rtl="0">
              <a:lnSpc>
                <a:spcPct val="115000"/>
              </a:lnSpc>
              <a:spcBef>
                <a:spcPts val="160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5pPr>
            <a:lvl6pPr marL="2743200" lvl="5" indent="-317500" rtl="0">
              <a:lnSpc>
                <a:spcPct val="115000"/>
              </a:lnSpc>
              <a:spcBef>
                <a:spcPts val="160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6pPr>
            <a:lvl7pPr marL="3200400" lvl="6" indent="-317500" rtl="0">
              <a:lnSpc>
                <a:spcPct val="115000"/>
              </a:lnSpc>
              <a:spcBef>
                <a:spcPts val="160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7pPr>
            <a:lvl8pPr marL="3657600" lvl="7" indent="-317500" rtl="0">
              <a:lnSpc>
                <a:spcPct val="115000"/>
              </a:lnSpc>
              <a:spcBef>
                <a:spcPts val="1600"/>
              </a:spcBef>
              <a:spcAft>
                <a:spcPts val="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8pPr>
            <a:lvl9pPr marL="4114800" lvl="8" indent="-317500" rtl="0">
              <a:lnSpc>
                <a:spcPct val="115000"/>
              </a:lnSpc>
              <a:spcBef>
                <a:spcPts val="1600"/>
              </a:spcBef>
              <a:spcAft>
                <a:spcPts val="1600"/>
              </a:spcAft>
              <a:buClr>
                <a:schemeClr val="dk2"/>
              </a:buClr>
              <a:buSzPts val="1400"/>
              <a:buFont typeface="Helvetica Neue Light"/>
              <a:buChar char="■"/>
              <a:defRPr>
                <a:solidFill>
                  <a:schemeClr val="dk2"/>
                </a:solidFill>
                <a:latin typeface="Helvetica Neue Light"/>
                <a:ea typeface="Helvetica Neue Light"/>
                <a:cs typeface="Helvetica Neue Light"/>
                <a:sym typeface="Helvetica Neue Light"/>
              </a:defRPr>
            </a:lvl9pPr>
          </a:lstStyle>
          <a:p>
            <a:endParaRPr dirty="0"/>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spcBef>
                <a:spcPts val="0"/>
              </a:spcBef>
              <a:buNone/>
              <a:defRPr sz="1000">
                <a:solidFill>
                  <a:schemeClr val="dk2"/>
                </a:solidFill>
                <a:latin typeface="Open Sans"/>
                <a:ea typeface="Open Sans"/>
                <a:cs typeface="Open Sans"/>
                <a:sym typeface="Open Sans"/>
              </a:defRPr>
            </a:lvl1pPr>
            <a:lvl2pPr lvl="1" algn="r" rtl="0">
              <a:spcBef>
                <a:spcPts val="0"/>
              </a:spcBef>
              <a:buNone/>
              <a:defRPr sz="1000">
                <a:solidFill>
                  <a:schemeClr val="dk2"/>
                </a:solidFill>
                <a:latin typeface="Open Sans"/>
                <a:ea typeface="Open Sans"/>
                <a:cs typeface="Open Sans"/>
                <a:sym typeface="Open Sans"/>
              </a:defRPr>
            </a:lvl2pPr>
            <a:lvl3pPr lvl="2" algn="r" rtl="0">
              <a:spcBef>
                <a:spcPts val="0"/>
              </a:spcBef>
              <a:buNone/>
              <a:defRPr sz="1000">
                <a:solidFill>
                  <a:schemeClr val="dk2"/>
                </a:solidFill>
                <a:latin typeface="Open Sans"/>
                <a:ea typeface="Open Sans"/>
                <a:cs typeface="Open Sans"/>
                <a:sym typeface="Open Sans"/>
              </a:defRPr>
            </a:lvl3pPr>
            <a:lvl4pPr lvl="3" algn="r" rtl="0">
              <a:spcBef>
                <a:spcPts val="0"/>
              </a:spcBef>
              <a:buNone/>
              <a:defRPr sz="1000">
                <a:solidFill>
                  <a:schemeClr val="dk2"/>
                </a:solidFill>
                <a:latin typeface="Open Sans"/>
                <a:ea typeface="Open Sans"/>
                <a:cs typeface="Open Sans"/>
                <a:sym typeface="Open Sans"/>
              </a:defRPr>
            </a:lvl4pPr>
            <a:lvl5pPr lvl="4" algn="r" rtl="0">
              <a:spcBef>
                <a:spcPts val="0"/>
              </a:spcBef>
              <a:buNone/>
              <a:defRPr sz="1000">
                <a:solidFill>
                  <a:schemeClr val="dk2"/>
                </a:solidFill>
                <a:latin typeface="Open Sans"/>
                <a:ea typeface="Open Sans"/>
                <a:cs typeface="Open Sans"/>
                <a:sym typeface="Open Sans"/>
              </a:defRPr>
            </a:lvl5pPr>
            <a:lvl6pPr lvl="5" algn="r" rtl="0">
              <a:spcBef>
                <a:spcPts val="0"/>
              </a:spcBef>
              <a:buNone/>
              <a:defRPr sz="1000">
                <a:solidFill>
                  <a:schemeClr val="dk2"/>
                </a:solidFill>
                <a:latin typeface="Open Sans"/>
                <a:ea typeface="Open Sans"/>
                <a:cs typeface="Open Sans"/>
                <a:sym typeface="Open Sans"/>
              </a:defRPr>
            </a:lvl6pPr>
            <a:lvl7pPr lvl="6" algn="r" rtl="0">
              <a:spcBef>
                <a:spcPts val="0"/>
              </a:spcBef>
              <a:buNone/>
              <a:defRPr sz="1000">
                <a:solidFill>
                  <a:schemeClr val="dk2"/>
                </a:solidFill>
                <a:latin typeface="Open Sans"/>
                <a:ea typeface="Open Sans"/>
                <a:cs typeface="Open Sans"/>
                <a:sym typeface="Open Sans"/>
              </a:defRPr>
            </a:lvl7pPr>
            <a:lvl8pPr lvl="7" algn="r" rtl="0">
              <a:spcBef>
                <a:spcPts val="0"/>
              </a:spcBef>
              <a:buNone/>
              <a:defRPr sz="1000">
                <a:solidFill>
                  <a:schemeClr val="dk2"/>
                </a:solidFill>
                <a:latin typeface="Open Sans"/>
                <a:ea typeface="Open Sans"/>
                <a:cs typeface="Open Sans"/>
                <a:sym typeface="Open Sans"/>
              </a:defRPr>
            </a:lvl8pPr>
            <a:lvl9pPr lvl="8" algn="r" rtl="0">
              <a:spcBef>
                <a:spcPts val="0"/>
              </a:spcBef>
              <a:buNone/>
              <a:defRPr sz="1000">
                <a:solidFill>
                  <a:schemeClr val="dk2"/>
                </a:solidFill>
                <a:latin typeface="Open Sans"/>
                <a:ea typeface="Open Sans"/>
                <a:cs typeface="Open Sans"/>
                <a:sym typeface="Open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venir Next Condensed Regular" charset="0"/>
          <a:ea typeface="Avenir Next Condensed Regular" charset="0"/>
          <a:cs typeface="Avenir Next Condensed Regular"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venir Next Condensed Regular" charset="0"/>
          <a:ea typeface="Avenir Next Condensed Regular" charset="0"/>
          <a:cs typeface="Avenir Next Condensed Regular"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8.xml"/><Relationship Id="rId5" Type="http://schemas.openxmlformats.org/officeDocument/2006/relationships/image" Target="../media/image12.png"/><Relationship Id="rId1" Type="http://schemas.microsoft.com/office/2007/relationships/media" Target="../media/media1.mp4"/><Relationship Id="rId2" Type="http://schemas.openxmlformats.org/officeDocument/2006/relationships/video" Target="../media/media1.mp4"/></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2.emf"/><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1004088" y="1659764"/>
            <a:ext cx="7136700" cy="1022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500" dirty="0"/>
              <a:t>Mainstream: </a:t>
            </a:r>
            <a:r>
              <a:rPr lang="en-US" sz="3500" dirty="0" smtClean="0"/>
              <a:t>Dynamic Stem-Sharing for Multi-Tenant Video Processing</a:t>
            </a:r>
            <a:endParaRPr sz="3500" dirty="0"/>
          </a:p>
        </p:txBody>
      </p:sp>
      <p:sp>
        <p:nvSpPr>
          <p:cNvPr id="65" name="Shape 65"/>
          <p:cNvSpPr txBox="1">
            <a:spLocks noGrp="1"/>
          </p:cNvSpPr>
          <p:nvPr>
            <p:ph type="subTitle" idx="1"/>
          </p:nvPr>
        </p:nvSpPr>
        <p:spPr>
          <a:xfrm>
            <a:off x="1476588" y="2682164"/>
            <a:ext cx="61917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b="1" dirty="0">
                <a:solidFill>
                  <a:schemeClr val="accent3"/>
                </a:solidFill>
                <a:latin typeface="Helvetica Neue"/>
                <a:ea typeface="Helvetica Neue"/>
                <a:cs typeface="Helvetica Neue"/>
                <a:sym typeface="Helvetica Neue"/>
              </a:rPr>
              <a:t>Angela Jiang</a:t>
            </a:r>
            <a:r>
              <a:rPr lang="en" sz="1800" b="1" dirty="0">
                <a:latin typeface="Helvetica Neue"/>
                <a:ea typeface="Helvetica Neue"/>
                <a:cs typeface="Helvetica Neue"/>
                <a:sym typeface="Helvetica Neue"/>
              </a:rPr>
              <a:t> </a:t>
            </a:r>
            <a:endParaRPr sz="1800" b="1" dirty="0">
              <a:latin typeface="Helvetica Neue"/>
              <a:ea typeface="Helvetica Neue"/>
              <a:cs typeface="Helvetica Neue"/>
              <a:sym typeface="Helvetica Neue"/>
            </a:endParaRPr>
          </a:p>
          <a:p>
            <a:pPr marL="0" lvl="0" indent="0">
              <a:spcBef>
                <a:spcPts val="0"/>
              </a:spcBef>
              <a:spcAft>
                <a:spcPts val="0"/>
              </a:spcAft>
              <a:buNone/>
            </a:pPr>
            <a:r>
              <a:rPr lang="en" sz="1800" dirty="0"/>
              <a:t>Daniel L.-K. Wong, Christopher </a:t>
            </a:r>
            <a:r>
              <a:rPr lang="en" sz="1800" dirty="0" err="1"/>
              <a:t>Canel</a:t>
            </a:r>
            <a:r>
              <a:rPr lang="en" sz="1800" dirty="0"/>
              <a:t>, Ishan </a:t>
            </a:r>
            <a:r>
              <a:rPr lang="en" sz="1800" dirty="0" err="1"/>
              <a:t>Misra</a:t>
            </a:r>
            <a:r>
              <a:rPr lang="en" sz="1800" dirty="0"/>
              <a:t>, </a:t>
            </a:r>
            <a:endParaRPr sz="1800" dirty="0"/>
          </a:p>
          <a:p>
            <a:pPr marL="0" lvl="0" indent="0">
              <a:spcBef>
                <a:spcPts val="0"/>
              </a:spcBef>
              <a:spcAft>
                <a:spcPts val="0"/>
              </a:spcAft>
              <a:buNone/>
            </a:pPr>
            <a:r>
              <a:rPr lang="en" sz="1800" smtClean="0"/>
              <a:t>Michael </a:t>
            </a:r>
            <a:r>
              <a:rPr lang="en" sz="1800" dirty="0"/>
              <a:t>Kaminsky</a:t>
            </a:r>
            <a:r>
              <a:rPr lang="en" sz="1800" dirty="0" smtClean="0"/>
              <a:t>,</a:t>
            </a:r>
            <a:r>
              <a:rPr lang="en-US" sz="1800" dirty="0" smtClean="0"/>
              <a:t> Michael </a:t>
            </a:r>
            <a:r>
              <a:rPr lang="en-US" sz="1800" dirty="0" err="1" smtClean="0"/>
              <a:t>Kozuch</a:t>
            </a:r>
            <a:r>
              <a:rPr lang="en-US" sz="1800" dirty="0" smtClean="0"/>
              <a:t>, </a:t>
            </a:r>
            <a:r>
              <a:rPr lang="en-US" sz="1800" dirty="0" err="1" smtClean="0"/>
              <a:t>Babu</a:t>
            </a:r>
            <a:r>
              <a:rPr lang="en-US" sz="1800" dirty="0" smtClean="0"/>
              <a:t> Pillai,</a:t>
            </a:r>
            <a:r>
              <a:rPr lang="en" sz="1800" dirty="0" smtClean="0"/>
              <a:t> </a:t>
            </a:r>
            <a:endParaRPr sz="1800" dirty="0"/>
          </a:p>
          <a:p>
            <a:pPr marL="0" lvl="0" indent="0" rtl="0">
              <a:spcBef>
                <a:spcPts val="0"/>
              </a:spcBef>
              <a:spcAft>
                <a:spcPts val="0"/>
              </a:spcAft>
              <a:buNone/>
            </a:pPr>
            <a:r>
              <a:rPr lang="en" sz="1800" dirty="0"/>
              <a:t>David G. Andersen, Greg Ganger</a:t>
            </a:r>
            <a:endParaRPr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Training a DNN</a:t>
            </a:r>
            <a:endParaRPr/>
          </a:p>
        </p:txBody>
      </p:sp>
      <p:sp>
        <p:nvSpPr>
          <p:cNvPr id="214" name="Shape 214"/>
          <p:cNvSpPr/>
          <p:nvPr/>
        </p:nvSpPr>
        <p:spPr>
          <a:xfrm>
            <a:off x="2563725" y="18039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2563725" y="26496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6" name="Shape 216"/>
          <p:cNvSpPr/>
          <p:nvPr/>
        </p:nvSpPr>
        <p:spPr>
          <a:xfrm>
            <a:off x="2563725" y="34952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7" name="Shape 217"/>
          <p:cNvSpPr/>
          <p:nvPr/>
        </p:nvSpPr>
        <p:spPr>
          <a:xfrm>
            <a:off x="3271125" y="222680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8" name="Shape 218"/>
          <p:cNvSpPr/>
          <p:nvPr/>
        </p:nvSpPr>
        <p:spPr>
          <a:xfrm>
            <a:off x="3271125" y="307245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219" name="Shape 219"/>
          <p:cNvCxnSpPr>
            <a:stCxn id="214" idx="6"/>
            <a:endCxn id="217"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0" name="Shape 220"/>
          <p:cNvCxnSpPr>
            <a:stCxn id="215" idx="6"/>
            <a:endCxn id="217"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1" name="Shape 221"/>
          <p:cNvCxnSpPr>
            <a:stCxn id="215" idx="6"/>
            <a:endCxn id="218"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2" name="Shape 222"/>
          <p:cNvCxnSpPr>
            <a:stCxn id="216" idx="6"/>
            <a:endCxn id="218"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223" name="Shape 223"/>
          <p:cNvSpPr/>
          <p:nvPr/>
        </p:nvSpPr>
        <p:spPr>
          <a:xfrm>
            <a:off x="4013125" y="18039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4" name="Shape 224"/>
          <p:cNvSpPr/>
          <p:nvPr/>
        </p:nvSpPr>
        <p:spPr>
          <a:xfrm>
            <a:off x="4013125" y="26496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5" name="Shape 225"/>
          <p:cNvSpPr/>
          <p:nvPr/>
        </p:nvSpPr>
        <p:spPr>
          <a:xfrm>
            <a:off x="4013125" y="34952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6" name="Shape 226"/>
          <p:cNvSpPr/>
          <p:nvPr/>
        </p:nvSpPr>
        <p:spPr>
          <a:xfrm>
            <a:off x="4720525" y="222680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7" name="Shape 227"/>
          <p:cNvSpPr/>
          <p:nvPr/>
        </p:nvSpPr>
        <p:spPr>
          <a:xfrm>
            <a:off x="4720525" y="307245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228" name="Shape 228"/>
          <p:cNvCxnSpPr>
            <a:stCxn id="223" idx="6"/>
            <a:endCxn id="226"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9" name="Shape 229"/>
          <p:cNvCxnSpPr>
            <a:stCxn id="224" idx="6"/>
            <a:endCxn id="226"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30" name="Shape 230"/>
          <p:cNvCxnSpPr>
            <a:stCxn id="224" idx="6"/>
            <a:endCxn id="227"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31" name="Shape 231"/>
          <p:cNvCxnSpPr>
            <a:stCxn id="225" idx="6"/>
            <a:endCxn id="227"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32" name="Shape 232"/>
          <p:cNvCxnSpPr>
            <a:stCxn id="217" idx="6"/>
            <a:endCxn id="223"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33" name="Shape 233"/>
          <p:cNvCxnSpPr>
            <a:endCxn id="217"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234" name="Shape 234"/>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35" name="Shape 235"/>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236" name="Shape 236"/>
          <p:cNvSpPr/>
          <p:nvPr/>
        </p:nvSpPr>
        <p:spPr>
          <a:xfrm>
            <a:off x="5773125" y="22268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7" name="Shape 237"/>
          <p:cNvSpPr/>
          <p:nvPr/>
        </p:nvSpPr>
        <p:spPr>
          <a:xfrm>
            <a:off x="5773125" y="30725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8" name="Shape 238"/>
          <p:cNvSpPr/>
          <p:nvPr/>
        </p:nvSpPr>
        <p:spPr>
          <a:xfrm>
            <a:off x="5773125" y="39181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9" name="Shape 239"/>
          <p:cNvSpPr/>
          <p:nvPr/>
        </p:nvSpPr>
        <p:spPr>
          <a:xfrm>
            <a:off x="5773125" y="13812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240" name="Shape 240"/>
          <p:cNvCxnSpPr>
            <a:stCxn id="226" idx="6"/>
            <a:endCxn id="236"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241" name="Shape 241"/>
          <p:cNvCxnSpPr>
            <a:stCxn id="226" idx="6"/>
            <a:endCxn id="237"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2" name="Shape 242"/>
          <p:cNvCxnSpPr>
            <a:stCxn id="226" idx="6"/>
            <a:endCxn id="239"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3" name="Shape 243"/>
          <p:cNvCxnSpPr>
            <a:stCxn id="226" idx="6"/>
            <a:endCxn id="238"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44" name="Shape 244"/>
          <p:cNvCxnSpPr>
            <a:stCxn id="227" idx="6"/>
            <a:endCxn id="237"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245" name="Shape 245"/>
          <p:cNvCxnSpPr>
            <a:stCxn id="227" idx="6"/>
            <a:endCxn id="236"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6" name="Shape 246"/>
          <p:cNvCxnSpPr>
            <a:stCxn id="227" idx="6"/>
            <a:endCxn id="239"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47" name="Shape 247"/>
          <p:cNvCxnSpPr>
            <a:stCxn id="227" idx="6"/>
            <a:endCxn id="238"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8" name="Shape 248"/>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49" name="Shape 249"/>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50" name="Shape 250"/>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51" name="Shape 251"/>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252" name="Shape 252"/>
          <p:cNvSpPr/>
          <p:nvPr/>
        </p:nvSpPr>
        <p:spPr>
          <a:xfrm>
            <a:off x="6760425" y="142787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endParaRPr sz="3600">
              <a:latin typeface="Impact"/>
              <a:ea typeface="Impact"/>
              <a:cs typeface="Impact"/>
              <a:sym typeface="Impact"/>
            </a:endParaRPr>
          </a:p>
        </p:txBody>
      </p:sp>
      <p:sp>
        <p:nvSpPr>
          <p:cNvPr id="253" name="Shape 253"/>
          <p:cNvSpPr/>
          <p:nvPr/>
        </p:nvSpPr>
        <p:spPr>
          <a:xfrm>
            <a:off x="6773825" y="227052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254" name="Shape 254"/>
          <p:cNvSpPr/>
          <p:nvPr/>
        </p:nvSpPr>
        <p:spPr>
          <a:xfrm>
            <a:off x="6773825" y="312797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255" name="Shape 255"/>
          <p:cNvSpPr/>
          <p:nvPr/>
        </p:nvSpPr>
        <p:spPr>
          <a:xfrm>
            <a:off x="6773825" y="396182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pic>
        <p:nvPicPr>
          <p:cNvPr id="256" name="Shape 256"/>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257" name="Shape 257"/>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6"/>
                                        </p:tgtEl>
                                        <p:attrNameLst>
                                          <p:attrName>style.visibility</p:attrName>
                                        </p:attrNameLst>
                                      </p:cBhvr>
                                      <p:to>
                                        <p:strVal val="visible"/>
                                      </p:to>
                                    </p:set>
                                    <p:animEffect transition="in" filter="fade">
                                      <p:cBhvr>
                                        <p:cTn id="7" dur="1000"/>
                                        <p:tgtEl>
                                          <p:spTgt spid="256"/>
                                        </p:tgtEl>
                                      </p:cBhvr>
                                    </p:animEffect>
                                  </p:childTnLst>
                                </p:cTn>
                              </p:par>
                              <p:par>
                                <p:cTn id="8" presetID="10" presetClass="entr" presetSubtype="0" fill="hold" nodeType="withEffect">
                                  <p:stCondLst>
                                    <p:cond delay="0"/>
                                  </p:stCondLst>
                                  <p:childTnLst>
                                    <p:set>
                                      <p:cBhvr>
                                        <p:cTn id="9" dur="1" fill="hold">
                                          <p:stCondLst>
                                            <p:cond delay="0"/>
                                          </p:stCondLst>
                                        </p:cTn>
                                        <p:tgtEl>
                                          <p:spTgt spid="257"/>
                                        </p:tgtEl>
                                        <p:attrNameLst>
                                          <p:attrName>style.visibility</p:attrName>
                                        </p:attrNameLst>
                                      </p:cBhvr>
                                      <p:to>
                                        <p:strVal val="visible"/>
                                      </p:to>
                                    </p:set>
                                    <p:animEffect transition="in" filter="fade">
                                      <p:cBhvr>
                                        <p:cTn id="10" dur="1000"/>
                                        <p:tgtEl>
                                          <p:spTgt spid="2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8"/>
                                        </p:tgtEl>
                                        <p:attrNameLst>
                                          <p:attrName>style.visibility</p:attrName>
                                        </p:attrNameLst>
                                      </p:cBhvr>
                                      <p:to>
                                        <p:strVal val="visible"/>
                                      </p:to>
                                    </p:set>
                                    <p:animEffect transition="in" filter="fade">
                                      <p:cBhvr>
                                        <p:cTn id="15" dur="1000"/>
                                        <p:tgtEl>
                                          <p:spTgt spid="248"/>
                                        </p:tgtEl>
                                      </p:cBhvr>
                                    </p:animEffect>
                                  </p:childTnLst>
                                </p:cTn>
                              </p:par>
                              <p:par>
                                <p:cTn id="16" presetID="10" presetClass="entr" presetSubtype="0" fill="hold" nodeType="withEffect">
                                  <p:stCondLst>
                                    <p:cond delay="0"/>
                                  </p:stCondLst>
                                  <p:childTnLst>
                                    <p:set>
                                      <p:cBhvr>
                                        <p:cTn id="17" dur="1" fill="hold">
                                          <p:stCondLst>
                                            <p:cond delay="0"/>
                                          </p:stCondLst>
                                        </p:cTn>
                                        <p:tgtEl>
                                          <p:spTgt spid="249"/>
                                        </p:tgtEl>
                                        <p:attrNameLst>
                                          <p:attrName>style.visibility</p:attrName>
                                        </p:attrNameLst>
                                      </p:cBhvr>
                                      <p:to>
                                        <p:strVal val="visible"/>
                                      </p:to>
                                    </p:set>
                                    <p:animEffect transition="in" filter="fade">
                                      <p:cBhvr>
                                        <p:cTn id="18" dur="1000"/>
                                        <p:tgtEl>
                                          <p:spTgt spid="249"/>
                                        </p:tgtEl>
                                      </p:cBhvr>
                                    </p:animEffect>
                                  </p:childTnLst>
                                </p:cTn>
                              </p:par>
                              <p:par>
                                <p:cTn id="19" presetID="10" presetClass="entr" presetSubtype="0" fill="hold" nodeType="withEffect">
                                  <p:stCondLst>
                                    <p:cond delay="0"/>
                                  </p:stCondLst>
                                  <p:childTnLst>
                                    <p:set>
                                      <p:cBhvr>
                                        <p:cTn id="20" dur="1" fill="hold">
                                          <p:stCondLst>
                                            <p:cond delay="0"/>
                                          </p:stCondLst>
                                        </p:cTn>
                                        <p:tgtEl>
                                          <p:spTgt spid="250"/>
                                        </p:tgtEl>
                                        <p:attrNameLst>
                                          <p:attrName>style.visibility</p:attrName>
                                        </p:attrNameLst>
                                      </p:cBhvr>
                                      <p:to>
                                        <p:strVal val="visible"/>
                                      </p:to>
                                    </p:set>
                                    <p:animEffect transition="in" filter="fade">
                                      <p:cBhvr>
                                        <p:cTn id="21" dur="1000"/>
                                        <p:tgtEl>
                                          <p:spTgt spid="250"/>
                                        </p:tgtEl>
                                      </p:cBhvr>
                                    </p:animEffect>
                                  </p:childTnLst>
                                </p:cTn>
                              </p:par>
                              <p:par>
                                <p:cTn id="22" presetID="10" presetClass="entr" presetSubtype="0" fill="hold" nodeType="withEffect">
                                  <p:stCondLst>
                                    <p:cond delay="0"/>
                                  </p:stCondLst>
                                  <p:childTnLst>
                                    <p:set>
                                      <p:cBhvr>
                                        <p:cTn id="23" dur="1" fill="hold">
                                          <p:stCondLst>
                                            <p:cond delay="0"/>
                                          </p:stCondLst>
                                        </p:cTn>
                                        <p:tgtEl>
                                          <p:spTgt spid="251"/>
                                        </p:tgtEl>
                                        <p:attrNameLst>
                                          <p:attrName>style.visibility</p:attrName>
                                        </p:attrNameLst>
                                      </p:cBhvr>
                                      <p:to>
                                        <p:strVal val="visible"/>
                                      </p:to>
                                    </p:set>
                                    <p:animEffect transition="in" filter="fade">
                                      <p:cBhvr>
                                        <p:cTn id="24" dur="1000"/>
                                        <p:tgtEl>
                                          <p:spTgt spid="251"/>
                                        </p:tgtEl>
                                      </p:cBhvr>
                                    </p:animEffect>
                                  </p:childTnLst>
                                </p:cTn>
                              </p:par>
                              <p:par>
                                <p:cTn id="25" presetID="10" presetClass="entr" presetSubtype="0" fill="hold" nodeType="with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1000"/>
                                        <p:tgtEl>
                                          <p:spTgt spid="252"/>
                                        </p:tgtEl>
                                      </p:cBhvr>
                                    </p:animEffect>
                                  </p:childTnLst>
                                </p:cTn>
                              </p:par>
                              <p:par>
                                <p:cTn id="28" presetID="10" presetClass="entr" presetSubtype="0" fill="hold" nodeType="withEffect">
                                  <p:stCondLst>
                                    <p:cond delay="0"/>
                                  </p:stCondLst>
                                  <p:childTnLst>
                                    <p:set>
                                      <p:cBhvr>
                                        <p:cTn id="29" dur="1" fill="hold">
                                          <p:stCondLst>
                                            <p:cond delay="0"/>
                                          </p:stCondLst>
                                        </p:cTn>
                                        <p:tgtEl>
                                          <p:spTgt spid="253"/>
                                        </p:tgtEl>
                                        <p:attrNameLst>
                                          <p:attrName>style.visibility</p:attrName>
                                        </p:attrNameLst>
                                      </p:cBhvr>
                                      <p:to>
                                        <p:strVal val="visible"/>
                                      </p:to>
                                    </p:set>
                                    <p:animEffect transition="in" filter="fade">
                                      <p:cBhvr>
                                        <p:cTn id="30" dur="1000"/>
                                        <p:tgtEl>
                                          <p:spTgt spid="253"/>
                                        </p:tgtEl>
                                      </p:cBhvr>
                                    </p:animEffect>
                                  </p:childTnLst>
                                </p:cTn>
                              </p:par>
                              <p:par>
                                <p:cTn id="31" presetID="10" presetClass="entr" presetSubtype="0" fill="hold" nodeType="withEffect">
                                  <p:stCondLst>
                                    <p:cond delay="0"/>
                                  </p:stCondLst>
                                  <p:childTnLst>
                                    <p:set>
                                      <p:cBhvr>
                                        <p:cTn id="32" dur="1" fill="hold">
                                          <p:stCondLst>
                                            <p:cond delay="0"/>
                                          </p:stCondLst>
                                        </p:cTn>
                                        <p:tgtEl>
                                          <p:spTgt spid="254"/>
                                        </p:tgtEl>
                                        <p:attrNameLst>
                                          <p:attrName>style.visibility</p:attrName>
                                        </p:attrNameLst>
                                      </p:cBhvr>
                                      <p:to>
                                        <p:strVal val="visible"/>
                                      </p:to>
                                    </p:set>
                                    <p:animEffect transition="in" filter="fade">
                                      <p:cBhvr>
                                        <p:cTn id="33" dur="1000"/>
                                        <p:tgtEl>
                                          <p:spTgt spid="254"/>
                                        </p:tgtEl>
                                      </p:cBhvr>
                                    </p:animEffect>
                                  </p:childTnLst>
                                </p:cTn>
                              </p:par>
                              <p:par>
                                <p:cTn id="34" presetID="10" presetClass="entr" presetSubtype="0" fill="hold" nodeType="withEffect">
                                  <p:stCondLst>
                                    <p:cond delay="0"/>
                                  </p:stCondLst>
                                  <p:childTnLst>
                                    <p:set>
                                      <p:cBhvr>
                                        <p:cTn id="35" dur="1" fill="hold">
                                          <p:stCondLst>
                                            <p:cond delay="0"/>
                                          </p:stCondLst>
                                        </p:cTn>
                                        <p:tgtEl>
                                          <p:spTgt spid="255"/>
                                        </p:tgtEl>
                                        <p:attrNameLst>
                                          <p:attrName>style.visibility</p:attrName>
                                        </p:attrNameLst>
                                      </p:cBhvr>
                                      <p:to>
                                        <p:strVal val="visible"/>
                                      </p:to>
                                    </p:set>
                                    <p:animEffect transition="in" filter="fade">
                                      <p:cBhvr>
                                        <p:cTn id="36"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Training a DNN</a:t>
            </a:r>
            <a:endParaRPr/>
          </a:p>
        </p:txBody>
      </p:sp>
      <p:sp>
        <p:nvSpPr>
          <p:cNvPr id="263" name="Shape 263"/>
          <p:cNvSpPr/>
          <p:nvPr/>
        </p:nvSpPr>
        <p:spPr>
          <a:xfrm>
            <a:off x="2563725" y="18039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4" name="Shape 264"/>
          <p:cNvSpPr/>
          <p:nvPr/>
        </p:nvSpPr>
        <p:spPr>
          <a:xfrm>
            <a:off x="2563725" y="26496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5" name="Shape 265"/>
          <p:cNvSpPr/>
          <p:nvPr/>
        </p:nvSpPr>
        <p:spPr>
          <a:xfrm>
            <a:off x="2563725" y="34952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6" name="Shape 266"/>
          <p:cNvSpPr/>
          <p:nvPr/>
        </p:nvSpPr>
        <p:spPr>
          <a:xfrm>
            <a:off x="3271125" y="222680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7" name="Shape 267"/>
          <p:cNvSpPr/>
          <p:nvPr/>
        </p:nvSpPr>
        <p:spPr>
          <a:xfrm>
            <a:off x="3271125" y="307245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268" name="Shape 268"/>
          <p:cNvCxnSpPr>
            <a:stCxn id="263" idx="6"/>
            <a:endCxn id="266"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69" name="Shape 269"/>
          <p:cNvCxnSpPr>
            <a:stCxn id="264" idx="6"/>
            <a:endCxn id="266"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0" name="Shape 270"/>
          <p:cNvCxnSpPr>
            <a:stCxn id="264" idx="6"/>
            <a:endCxn id="267"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1" name="Shape 271"/>
          <p:cNvCxnSpPr>
            <a:stCxn id="265" idx="6"/>
            <a:endCxn id="267"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272" name="Shape 272"/>
          <p:cNvSpPr/>
          <p:nvPr/>
        </p:nvSpPr>
        <p:spPr>
          <a:xfrm>
            <a:off x="4013125" y="18039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3" name="Shape 273"/>
          <p:cNvSpPr/>
          <p:nvPr/>
        </p:nvSpPr>
        <p:spPr>
          <a:xfrm>
            <a:off x="4013125" y="26496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4" name="Shape 274"/>
          <p:cNvSpPr/>
          <p:nvPr/>
        </p:nvSpPr>
        <p:spPr>
          <a:xfrm>
            <a:off x="4013125" y="34952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5" name="Shape 275"/>
          <p:cNvSpPr/>
          <p:nvPr/>
        </p:nvSpPr>
        <p:spPr>
          <a:xfrm>
            <a:off x="4720525" y="222680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6" name="Shape 276"/>
          <p:cNvSpPr/>
          <p:nvPr/>
        </p:nvSpPr>
        <p:spPr>
          <a:xfrm>
            <a:off x="4720525" y="307245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277" name="Shape 277"/>
          <p:cNvCxnSpPr>
            <a:stCxn id="272" idx="6"/>
            <a:endCxn id="275"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8" name="Shape 278"/>
          <p:cNvCxnSpPr>
            <a:stCxn id="273" idx="6"/>
            <a:endCxn id="275"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9" name="Shape 279"/>
          <p:cNvCxnSpPr>
            <a:stCxn id="273" idx="6"/>
            <a:endCxn id="276"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80" name="Shape 280"/>
          <p:cNvCxnSpPr>
            <a:stCxn id="274" idx="6"/>
            <a:endCxn id="276"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81" name="Shape 281"/>
          <p:cNvCxnSpPr>
            <a:stCxn id="266" idx="6"/>
            <a:endCxn id="272"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82" name="Shape 282"/>
          <p:cNvCxnSpPr>
            <a:endCxn id="266"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283" name="Shape 283"/>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84" name="Shape 284"/>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285" name="Shape 285"/>
          <p:cNvSpPr/>
          <p:nvPr/>
        </p:nvSpPr>
        <p:spPr>
          <a:xfrm>
            <a:off x="5773125" y="22268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6" name="Shape 286"/>
          <p:cNvSpPr/>
          <p:nvPr/>
        </p:nvSpPr>
        <p:spPr>
          <a:xfrm>
            <a:off x="5773125" y="30725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7" name="Shape 287"/>
          <p:cNvSpPr/>
          <p:nvPr/>
        </p:nvSpPr>
        <p:spPr>
          <a:xfrm>
            <a:off x="5773125" y="39181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8" name="Shape 288"/>
          <p:cNvSpPr/>
          <p:nvPr/>
        </p:nvSpPr>
        <p:spPr>
          <a:xfrm>
            <a:off x="5773125" y="13812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289" name="Shape 289"/>
          <p:cNvCxnSpPr>
            <a:stCxn id="275" idx="6"/>
            <a:endCxn id="285"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290" name="Shape 290"/>
          <p:cNvCxnSpPr>
            <a:stCxn id="275" idx="6"/>
            <a:endCxn id="286"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1" name="Shape 291"/>
          <p:cNvCxnSpPr>
            <a:stCxn id="275" idx="6"/>
            <a:endCxn id="288"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2" name="Shape 292"/>
          <p:cNvCxnSpPr>
            <a:stCxn id="275" idx="6"/>
            <a:endCxn id="287"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93" name="Shape 293"/>
          <p:cNvCxnSpPr>
            <a:stCxn id="276" idx="6"/>
            <a:endCxn id="286"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294" name="Shape 294"/>
          <p:cNvCxnSpPr>
            <a:stCxn id="276" idx="6"/>
            <a:endCxn id="285"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5" name="Shape 295"/>
          <p:cNvCxnSpPr>
            <a:stCxn id="276" idx="6"/>
            <a:endCxn id="288"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96" name="Shape 296"/>
          <p:cNvCxnSpPr>
            <a:stCxn id="276" idx="6"/>
            <a:endCxn id="287"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7" name="Shape 297"/>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98" name="Shape 298"/>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99" name="Shape 299"/>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00" name="Shape 300"/>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301" name="Shape 301"/>
          <p:cNvSpPr/>
          <p:nvPr/>
        </p:nvSpPr>
        <p:spPr>
          <a:xfrm>
            <a:off x="6760425" y="142787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02" name="Shape 302"/>
          <p:cNvSpPr/>
          <p:nvPr/>
        </p:nvSpPr>
        <p:spPr>
          <a:xfrm>
            <a:off x="6773825" y="227052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03" name="Shape 303"/>
          <p:cNvSpPr/>
          <p:nvPr/>
        </p:nvSpPr>
        <p:spPr>
          <a:xfrm>
            <a:off x="6773825" y="312797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04" name="Shape 304"/>
          <p:cNvSpPr/>
          <p:nvPr/>
        </p:nvSpPr>
        <p:spPr>
          <a:xfrm>
            <a:off x="6773825" y="396182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pic>
        <p:nvPicPr>
          <p:cNvPr id="305" name="Shape 305"/>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306" name="Shape 306"/>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1000"/>
                                        <p:tgtEl>
                                          <p:spTgt spid="305"/>
                                        </p:tgtEl>
                                      </p:cBhvr>
                                    </p:animEffect>
                                  </p:childTnLst>
                                </p:cTn>
                              </p:par>
                              <p:par>
                                <p:cTn id="8" presetID="10" presetClass="entr" presetSubtype="0" fill="hold" nodeType="withEffect">
                                  <p:stCondLst>
                                    <p:cond delay="0"/>
                                  </p:stCondLst>
                                  <p:childTnLst>
                                    <p:set>
                                      <p:cBhvr>
                                        <p:cTn id="9" dur="1" fill="hold">
                                          <p:stCondLst>
                                            <p:cond delay="0"/>
                                          </p:stCondLst>
                                        </p:cTn>
                                        <p:tgtEl>
                                          <p:spTgt spid="306"/>
                                        </p:tgtEl>
                                        <p:attrNameLst>
                                          <p:attrName>style.visibility</p:attrName>
                                        </p:attrNameLst>
                                      </p:cBhvr>
                                      <p:to>
                                        <p:strVal val="visible"/>
                                      </p:to>
                                    </p:set>
                                    <p:animEffect transition="in" filter="fade">
                                      <p:cBhvr>
                                        <p:cTn id="10" dur="1000"/>
                                        <p:tgtEl>
                                          <p:spTgt spid="30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7"/>
                                        </p:tgtEl>
                                        <p:attrNameLst>
                                          <p:attrName>style.visibility</p:attrName>
                                        </p:attrNameLst>
                                      </p:cBhvr>
                                      <p:to>
                                        <p:strVal val="visible"/>
                                      </p:to>
                                    </p:set>
                                    <p:animEffect transition="in" filter="fade">
                                      <p:cBhvr>
                                        <p:cTn id="15" dur="1000"/>
                                        <p:tgtEl>
                                          <p:spTgt spid="297"/>
                                        </p:tgtEl>
                                      </p:cBhvr>
                                    </p:animEffect>
                                  </p:childTnLst>
                                </p:cTn>
                              </p:par>
                              <p:par>
                                <p:cTn id="16" presetID="10" presetClass="entr" presetSubtype="0" fill="hold" nodeType="withEffect">
                                  <p:stCondLst>
                                    <p:cond delay="0"/>
                                  </p:stCondLst>
                                  <p:childTnLst>
                                    <p:set>
                                      <p:cBhvr>
                                        <p:cTn id="17" dur="1" fill="hold">
                                          <p:stCondLst>
                                            <p:cond delay="0"/>
                                          </p:stCondLst>
                                        </p:cTn>
                                        <p:tgtEl>
                                          <p:spTgt spid="298"/>
                                        </p:tgtEl>
                                        <p:attrNameLst>
                                          <p:attrName>style.visibility</p:attrName>
                                        </p:attrNameLst>
                                      </p:cBhvr>
                                      <p:to>
                                        <p:strVal val="visible"/>
                                      </p:to>
                                    </p:set>
                                    <p:animEffect transition="in" filter="fade">
                                      <p:cBhvr>
                                        <p:cTn id="18" dur="1000"/>
                                        <p:tgtEl>
                                          <p:spTgt spid="298"/>
                                        </p:tgtEl>
                                      </p:cBhvr>
                                    </p:animEffect>
                                  </p:childTnLst>
                                </p:cTn>
                              </p:par>
                              <p:par>
                                <p:cTn id="19" presetID="10" presetClass="entr" presetSubtype="0" fill="hold" nodeType="withEffect">
                                  <p:stCondLst>
                                    <p:cond delay="0"/>
                                  </p:stCondLst>
                                  <p:childTnLst>
                                    <p:set>
                                      <p:cBhvr>
                                        <p:cTn id="20" dur="1" fill="hold">
                                          <p:stCondLst>
                                            <p:cond delay="0"/>
                                          </p:stCondLst>
                                        </p:cTn>
                                        <p:tgtEl>
                                          <p:spTgt spid="299"/>
                                        </p:tgtEl>
                                        <p:attrNameLst>
                                          <p:attrName>style.visibility</p:attrName>
                                        </p:attrNameLst>
                                      </p:cBhvr>
                                      <p:to>
                                        <p:strVal val="visible"/>
                                      </p:to>
                                    </p:set>
                                    <p:animEffect transition="in" filter="fade">
                                      <p:cBhvr>
                                        <p:cTn id="21" dur="1000"/>
                                        <p:tgtEl>
                                          <p:spTgt spid="299"/>
                                        </p:tgtEl>
                                      </p:cBhvr>
                                    </p:animEffect>
                                  </p:childTnLst>
                                </p:cTn>
                              </p:par>
                              <p:par>
                                <p:cTn id="22" presetID="10" presetClass="entr" presetSubtype="0" fill="hold" nodeType="withEffect">
                                  <p:stCondLst>
                                    <p:cond delay="0"/>
                                  </p:stCondLst>
                                  <p:childTnLst>
                                    <p:set>
                                      <p:cBhvr>
                                        <p:cTn id="23" dur="1" fill="hold">
                                          <p:stCondLst>
                                            <p:cond delay="0"/>
                                          </p:stCondLst>
                                        </p:cTn>
                                        <p:tgtEl>
                                          <p:spTgt spid="300"/>
                                        </p:tgtEl>
                                        <p:attrNameLst>
                                          <p:attrName>style.visibility</p:attrName>
                                        </p:attrNameLst>
                                      </p:cBhvr>
                                      <p:to>
                                        <p:strVal val="visible"/>
                                      </p:to>
                                    </p:set>
                                    <p:animEffect transition="in" filter="fade">
                                      <p:cBhvr>
                                        <p:cTn id="24" dur="1000"/>
                                        <p:tgtEl>
                                          <p:spTgt spid="300"/>
                                        </p:tgtEl>
                                      </p:cBhvr>
                                    </p:animEffect>
                                  </p:childTnLst>
                                </p:cTn>
                              </p:par>
                              <p:par>
                                <p:cTn id="25" presetID="10" presetClass="entr" presetSubtype="0" fill="hold" nodeType="withEffect">
                                  <p:stCondLst>
                                    <p:cond delay="0"/>
                                  </p:stCondLst>
                                  <p:childTnLst>
                                    <p:set>
                                      <p:cBhvr>
                                        <p:cTn id="26" dur="1" fill="hold">
                                          <p:stCondLst>
                                            <p:cond delay="0"/>
                                          </p:stCondLst>
                                        </p:cTn>
                                        <p:tgtEl>
                                          <p:spTgt spid="301"/>
                                        </p:tgtEl>
                                        <p:attrNameLst>
                                          <p:attrName>style.visibility</p:attrName>
                                        </p:attrNameLst>
                                      </p:cBhvr>
                                      <p:to>
                                        <p:strVal val="visible"/>
                                      </p:to>
                                    </p:set>
                                    <p:animEffect transition="in" filter="fade">
                                      <p:cBhvr>
                                        <p:cTn id="27" dur="1000"/>
                                        <p:tgtEl>
                                          <p:spTgt spid="301"/>
                                        </p:tgtEl>
                                      </p:cBhvr>
                                    </p:animEffect>
                                  </p:childTnLst>
                                </p:cTn>
                              </p:par>
                              <p:par>
                                <p:cTn id="28" presetID="10" presetClass="entr" presetSubtype="0" fill="hold" nodeType="withEffect">
                                  <p:stCondLst>
                                    <p:cond delay="0"/>
                                  </p:stCondLst>
                                  <p:childTnLst>
                                    <p:set>
                                      <p:cBhvr>
                                        <p:cTn id="29" dur="1" fill="hold">
                                          <p:stCondLst>
                                            <p:cond delay="0"/>
                                          </p:stCondLst>
                                        </p:cTn>
                                        <p:tgtEl>
                                          <p:spTgt spid="302"/>
                                        </p:tgtEl>
                                        <p:attrNameLst>
                                          <p:attrName>style.visibility</p:attrName>
                                        </p:attrNameLst>
                                      </p:cBhvr>
                                      <p:to>
                                        <p:strVal val="visible"/>
                                      </p:to>
                                    </p:set>
                                    <p:animEffect transition="in" filter="fade">
                                      <p:cBhvr>
                                        <p:cTn id="30" dur="1000"/>
                                        <p:tgtEl>
                                          <p:spTgt spid="302"/>
                                        </p:tgtEl>
                                      </p:cBhvr>
                                    </p:animEffect>
                                  </p:childTnLst>
                                </p:cTn>
                              </p:par>
                              <p:par>
                                <p:cTn id="31" presetID="10" presetClass="entr" presetSubtype="0" fill="hold" nodeType="withEffect">
                                  <p:stCondLst>
                                    <p:cond delay="0"/>
                                  </p:stCondLst>
                                  <p:childTnLst>
                                    <p:set>
                                      <p:cBhvr>
                                        <p:cTn id="32" dur="1" fill="hold">
                                          <p:stCondLst>
                                            <p:cond delay="0"/>
                                          </p:stCondLst>
                                        </p:cTn>
                                        <p:tgtEl>
                                          <p:spTgt spid="303"/>
                                        </p:tgtEl>
                                        <p:attrNameLst>
                                          <p:attrName>style.visibility</p:attrName>
                                        </p:attrNameLst>
                                      </p:cBhvr>
                                      <p:to>
                                        <p:strVal val="visible"/>
                                      </p:to>
                                    </p:set>
                                    <p:animEffect transition="in" filter="fade">
                                      <p:cBhvr>
                                        <p:cTn id="33" dur="1000"/>
                                        <p:tgtEl>
                                          <p:spTgt spid="303"/>
                                        </p:tgtEl>
                                      </p:cBhvr>
                                    </p:animEffect>
                                  </p:childTnLst>
                                </p:cTn>
                              </p:par>
                              <p:par>
                                <p:cTn id="34" presetID="10" presetClass="entr" presetSubtype="0" fill="hold" nodeType="withEffect">
                                  <p:stCondLst>
                                    <p:cond delay="0"/>
                                  </p:stCondLst>
                                  <p:childTnLst>
                                    <p:set>
                                      <p:cBhvr>
                                        <p:cTn id="35" dur="1" fill="hold">
                                          <p:stCondLst>
                                            <p:cond delay="0"/>
                                          </p:stCondLst>
                                        </p:cTn>
                                        <p:tgtEl>
                                          <p:spTgt spid="304"/>
                                        </p:tgtEl>
                                        <p:attrNameLst>
                                          <p:attrName>style.visibility</p:attrName>
                                        </p:attrNameLst>
                                      </p:cBhvr>
                                      <p:to>
                                        <p:strVal val="visible"/>
                                      </p:to>
                                    </p:set>
                                    <p:animEffect transition="in" filter="fade">
                                      <p:cBhvr>
                                        <p:cTn id="36"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Training a DNN</a:t>
            </a:r>
            <a:endParaRPr/>
          </a:p>
        </p:txBody>
      </p:sp>
      <p:sp>
        <p:nvSpPr>
          <p:cNvPr id="312" name="Shape 312"/>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3" name="Shape 313"/>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4" name="Shape 314"/>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5" name="Shape 315"/>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6" name="Shape 316"/>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17" name="Shape 317"/>
          <p:cNvCxnSpPr>
            <a:stCxn id="312" idx="6"/>
            <a:endCxn id="315"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18" name="Shape 318"/>
          <p:cNvCxnSpPr>
            <a:stCxn id="313" idx="6"/>
            <a:endCxn id="315"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19" name="Shape 319"/>
          <p:cNvCxnSpPr>
            <a:stCxn id="313" idx="6"/>
            <a:endCxn id="316"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0" name="Shape 320"/>
          <p:cNvCxnSpPr>
            <a:stCxn id="314" idx="6"/>
            <a:endCxn id="316"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321" name="Shape 321"/>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2" name="Shape 322"/>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3" name="Shape 323"/>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4" name="Shape 324"/>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5" name="Shape 325"/>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26" name="Shape 326"/>
          <p:cNvCxnSpPr>
            <a:stCxn id="321" idx="6"/>
            <a:endCxn id="324"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7" name="Shape 327"/>
          <p:cNvCxnSpPr>
            <a:stCxn id="322" idx="6"/>
            <a:endCxn id="324"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8" name="Shape 328"/>
          <p:cNvCxnSpPr>
            <a:stCxn id="322" idx="6"/>
            <a:endCxn id="325"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9" name="Shape 329"/>
          <p:cNvCxnSpPr>
            <a:stCxn id="323" idx="6"/>
            <a:endCxn id="325"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30" name="Shape 330"/>
          <p:cNvCxnSpPr>
            <a:stCxn id="315" idx="6"/>
            <a:endCxn id="321"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31" name="Shape 331"/>
          <p:cNvCxnSpPr>
            <a:endCxn id="315"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332" name="Shape 332"/>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33" name="Shape 333"/>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334" name="Shape 334"/>
          <p:cNvSpPr/>
          <p:nvPr/>
        </p:nvSpPr>
        <p:spPr>
          <a:xfrm>
            <a:off x="5773125" y="22268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35" name="Shape 335"/>
          <p:cNvSpPr/>
          <p:nvPr/>
        </p:nvSpPr>
        <p:spPr>
          <a:xfrm>
            <a:off x="5773125" y="30725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36" name="Shape 336"/>
          <p:cNvSpPr/>
          <p:nvPr/>
        </p:nvSpPr>
        <p:spPr>
          <a:xfrm>
            <a:off x="5773125" y="39181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37" name="Shape 337"/>
          <p:cNvSpPr/>
          <p:nvPr/>
        </p:nvSpPr>
        <p:spPr>
          <a:xfrm>
            <a:off x="5773125" y="13812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38" name="Shape 338"/>
          <p:cNvCxnSpPr>
            <a:stCxn id="324" idx="6"/>
            <a:endCxn id="334"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339" name="Shape 339"/>
          <p:cNvCxnSpPr>
            <a:stCxn id="324" idx="6"/>
            <a:endCxn id="335"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0" name="Shape 340"/>
          <p:cNvCxnSpPr>
            <a:stCxn id="324" idx="6"/>
            <a:endCxn id="337"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1" name="Shape 341"/>
          <p:cNvCxnSpPr>
            <a:stCxn id="324" idx="6"/>
            <a:endCxn id="336"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42" name="Shape 342"/>
          <p:cNvCxnSpPr>
            <a:stCxn id="325" idx="6"/>
            <a:endCxn id="335"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343" name="Shape 343"/>
          <p:cNvCxnSpPr>
            <a:stCxn id="325" idx="6"/>
            <a:endCxn id="334"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4" name="Shape 344"/>
          <p:cNvCxnSpPr>
            <a:stCxn id="325" idx="6"/>
            <a:endCxn id="337"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45" name="Shape 345"/>
          <p:cNvCxnSpPr>
            <a:stCxn id="325" idx="6"/>
            <a:endCxn id="336"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6" name="Shape 346"/>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47" name="Shape 347"/>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48" name="Shape 348"/>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49" name="Shape 349"/>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350" name="Shape 350"/>
          <p:cNvSpPr/>
          <p:nvPr/>
        </p:nvSpPr>
        <p:spPr>
          <a:xfrm>
            <a:off x="6760425" y="14278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51" name="Shape 351"/>
          <p:cNvSpPr/>
          <p:nvPr/>
        </p:nvSpPr>
        <p:spPr>
          <a:xfrm>
            <a:off x="6773825" y="22705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52" name="Shape 352"/>
          <p:cNvSpPr/>
          <p:nvPr/>
        </p:nvSpPr>
        <p:spPr>
          <a:xfrm>
            <a:off x="6773825" y="31279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53" name="Shape 353"/>
          <p:cNvSpPr/>
          <p:nvPr/>
        </p:nvSpPr>
        <p:spPr>
          <a:xfrm>
            <a:off x="6773825" y="39618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pic>
        <p:nvPicPr>
          <p:cNvPr id="354" name="Shape 354"/>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355" name="Shape 355"/>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1000"/>
                                        <p:tgtEl>
                                          <p:spTgt spid="354"/>
                                        </p:tgtEl>
                                      </p:cBhvr>
                                    </p:animEffect>
                                  </p:childTnLst>
                                </p:cTn>
                              </p:par>
                              <p:par>
                                <p:cTn id="8" presetID="10" presetClass="entr" presetSubtype="0" fill="hold" nodeType="withEffect">
                                  <p:stCondLst>
                                    <p:cond delay="0"/>
                                  </p:stCondLst>
                                  <p:childTnLst>
                                    <p:set>
                                      <p:cBhvr>
                                        <p:cTn id="9" dur="1" fill="hold">
                                          <p:stCondLst>
                                            <p:cond delay="0"/>
                                          </p:stCondLst>
                                        </p:cTn>
                                        <p:tgtEl>
                                          <p:spTgt spid="355"/>
                                        </p:tgtEl>
                                        <p:attrNameLst>
                                          <p:attrName>style.visibility</p:attrName>
                                        </p:attrNameLst>
                                      </p:cBhvr>
                                      <p:to>
                                        <p:strVal val="visible"/>
                                      </p:to>
                                    </p:set>
                                    <p:animEffect transition="in" filter="fade">
                                      <p:cBhvr>
                                        <p:cTn id="10" dur="1000"/>
                                        <p:tgtEl>
                                          <p:spTgt spid="3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6"/>
                                        </p:tgtEl>
                                        <p:attrNameLst>
                                          <p:attrName>style.visibility</p:attrName>
                                        </p:attrNameLst>
                                      </p:cBhvr>
                                      <p:to>
                                        <p:strVal val="visible"/>
                                      </p:to>
                                    </p:set>
                                    <p:animEffect transition="in" filter="fade">
                                      <p:cBhvr>
                                        <p:cTn id="15" dur="1000"/>
                                        <p:tgtEl>
                                          <p:spTgt spid="346"/>
                                        </p:tgtEl>
                                      </p:cBhvr>
                                    </p:animEffect>
                                  </p:childTnLst>
                                </p:cTn>
                              </p:par>
                              <p:par>
                                <p:cTn id="16" presetID="10" presetClass="entr" presetSubtype="0" fill="hold" nodeType="withEffect">
                                  <p:stCondLst>
                                    <p:cond delay="0"/>
                                  </p:stCondLst>
                                  <p:childTnLst>
                                    <p:set>
                                      <p:cBhvr>
                                        <p:cTn id="17" dur="1" fill="hold">
                                          <p:stCondLst>
                                            <p:cond delay="0"/>
                                          </p:stCondLst>
                                        </p:cTn>
                                        <p:tgtEl>
                                          <p:spTgt spid="347"/>
                                        </p:tgtEl>
                                        <p:attrNameLst>
                                          <p:attrName>style.visibility</p:attrName>
                                        </p:attrNameLst>
                                      </p:cBhvr>
                                      <p:to>
                                        <p:strVal val="visible"/>
                                      </p:to>
                                    </p:set>
                                    <p:animEffect transition="in" filter="fade">
                                      <p:cBhvr>
                                        <p:cTn id="18" dur="1000"/>
                                        <p:tgtEl>
                                          <p:spTgt spid="347"/>
                                        </p:tgtEl>
                                      </p:cBhvr>
                                    </p:animEffect>
                                  </p:childTnLst>
                                </p:cTn>
                              </p:par>
                              <p:par>
                                <p:cTn id="19" presetID="10" presetClass="entr" presetSubtype="0" fill="hold" nodeType="withEffect">
                                  <p:stCondLst>
                                    <p:cond delay="0"/>
                                  </p:stCondLst>
                                  <p:childTnLst>
                                    <p:set>
                                      <p:cBhvr>
                                        <p:cTn id="20" dur="1" fill="hold">
                                          <p:stCondLst>
                                            <p:cond delay="0"/>
                                          </p:stCondLst>
                                        </p:cTn>
                                        <p:tgtEl>
                                          <p:spTgt spid="348"/>
                                        </p:tgtEl>
                                        <p:attrNameLst>
                                          <p:attrName>style.visibility</p:attrName>
                                        </p:attrNameLst>
                                      </p:cBhvr>
                                      <p:to>
                                        <p:strVal val="visible"/>
                                      </p:to>
                                    </p:set>
                                    <p:animEffect transition="in" filter="fade">
                                      <p:cBhvr>
                                        <p:cTn id="21" dur="1000"/>
                                        <p:tgtEl>
                                          <p:spTgt spid="348"/>
                                        </p:tgtEl>
                                      </p:cBhvr>
                                    </p:animEffect>
                                  </p:childTnLst>
                                </p:cTn>
                              </p:par>
                              <p:par>
                                <p:cTn id="22" presetID="10" presetClass="entr" presetSubtype="0" fill="hold" nodeType="withEffect">
                                  <p:stCondLst>
                                    <p:cond delay="0"/>
                                  </p:stCondLst>
                                  <p:childTnLst>
                                    <p:set>
                                      <p:cBhvr>
                                        <p:cTn id="23" dur="1" fill="hold">
                                          <p:stCondLst>
                                            <p:cond delay="0"/>
                                          </p:stCondLst>
                                        </p:cTn>
                                        <p:tgtEl>
                                          <p:spTgt spid="349"/>
                                        </p:tgtEl>
                                        <p:attrNameLst>
                                          <p:attrName>style.visibility</p:attrName>
                                        </p:attrNameLst>
                                      </p:cBhvr>
                                      <p:to>
                                        <p:strVal val="visible"/>
                                      </p:to>
                                    </p:set>
                                    <p:animEffect transition="in" filter="fade">
                                      <p:cBhvr>
                                        <p:cTn id="24" dur="1000"/>
                                        <p:tgtEl>
                                          <p:spTgt spid="349"/>
                                        </p:tgtEl>
                                      </p:cBhvr>
                                    </p:animEffect>
                                  </p:childTnLst>
                                </p:cTn>
                              </p:par>
                              <p:par>
                                <p:cTn id="25" presetID="10" presetClass="entr" presetSubtype="0" fill="hold" nodeType="withEffect">
                                  <p:stCondLst>
                                    <p:cond delay="0"/>
                                  </p:stCondLst>
                                  <p:childTnLst>
                                    <p:set>
                                      <p:cBhvr>
                                        <p:cTn id="26" dur="1" fill="hold">
                                          <p:stCondLst>
                                            <p:cond delay="0"/>
                                          </p:stCondLst>
                                        </p:cTn>
                                        <p:tgtEl>
                                          <p:spTgt spid="350"/>
                                        </p:tgtEl>
                                        <p:attrNameLst>
                                          <p:attrName>style.visibility</p:attrName>
                                        </p:attrNameLst>
                                      </p:cBhvr>
                                      <p:to>
                                        <p:strVal val="visible"/>
                                      </p:to>
                                    </p:set>
                                    <p:animEffect transition="in" filter="fade">
                                      <p:cBhvr>
                                        <p:cTn id="27" dur="1000"/>
                                        <p:tgtEl>
                                          <p:spTgt spid="350"/>
                                        </p:tgtEl>
                                      </p:cBhvr>
                                    </p:animEffect>
                                  </p:childTnLst>
                                </p:cTn>
                              </p:par>
                              <p:par>
                                <p:cTn id="28" presetID="10" presetClass="entr" presetSubtype="0" fill="hold" nodeType="withEffect">
                                  <p:stCondLst>
                                    <p:cond delay="0"/>
                                  </p:stCondLst>
                                  <p:childTnLst>
                                    <p:set>
                                      <p:cBhvr>
                                        <p:cTn id="29" dur="1" fill="hold">
                                          <p:stCondLst>
                                            <p:cond delay="0"/>
                                          </p:stCondLst>
                                        </p:cTn>
                                        <p:tgtEl>
                                          <p:spTgt spid="351"/>
                                        </p:tgtEl>
                                        <p:attrNameLst>
                                          <p:attrName>style.visibility</p:attrName>
                                        </p:attrNameLst>
                                      </p:cBhvr>
                                      <p:to>
                                        <p:strVal val="visible"/>
                                      </p:to>
                                    </p:set>
                                    <p:animEffect transition="in" filter="fade">
                                      <p:cBhvr>
                                        <p:cTn id="30" dur="1000"/>
                                        <p:tgtEl>
                                          <p:spTgt spid="351"/>
                                        </p:tgtEl>
                                      </p:cBhvr>
                                    </p:animEffect>
                                  </p:childTnLst>
                                </p:cTn>
                              </p:par>
                              <p:par>
                                <p:cTn id="31" presetID="10" presetClass="entr" presetSubtype="0" fill="hold" nodeType="withEffect">
                                  <p:stCondLst>
                                    <p:cond delay="0"/>
                                  </p:stCondLst>
                                  <p:childTnLst>
                                    <p:set>
                                      <p:cBhvr>
                                        <p:cTn id="32" dur="1" fill="hold">
                                          <p:stCondLst>
                                            <p:cond delay="0"/>
                                          </p:stCondLst>
                                        </p:cTn>
                                        <p:tgtEl>
                                          <p:spTgt spid="352"/>
                                        </p:tgtEl>
                                        <p:attrNameLst>
                                          <p:attrName>style.visibility</p:attrName>
                                        </p:attrNameLst>
                                      </p:cBhvr>
                                      <p:to>
                                        <p:strVal val="visible"/>
                                      </p:to>
                                    </p:set>
                                    <p:animEffect transition="in" filter="fade">
                                      <p:cBhvr>
                                        <p:cTn id="33" dur="1000"/>
                                        <p:tgtEl>
                                          <p:spTgt spid="352"/>
                                        </p:tgtEl>
                                      </p:cBhvr>
                                    </p:animEffect>
                                  </p:childTnLst>
                                </p:cTn>
                              </p:par>
                              <p:par>
                                <p:cTn id="34" presetID="10" presetClass="entr" presetSubtype="0" fill="hold" nodeType="withEffect">
                                  <p:stCondLst>
                                    <p:cond delay="0"/>
                                  </p:stCondLst>
                                  <p:childTnLst>
                                    <p:set>
                                      <p:cBhvr>
                                        <p:cTn id="35" dur="1" fill="hold">
                                          <p:stCondLst>
                                            <p:cond delay="0"/>
                                          </p:stCondLst>
                                        </p:cTn>
                                        <p:tgtEl>
                                          <p:spTgt spid="353"/>
                                        </p:tgtEl>
                                        <p:attrNameLst>
                                          <p:attrName>style.visibility</p:attrName>
                                        </p:attrNameLst>
                                      </p:cBhvr>
                                      <p:to>
                                        <p:strVal val="visible"/>
                                      </p:to>
                                    </p:set>
                                    <p:animEffect transition="in" filter="fade">
                                      <p:cBhvr>
                                        <p:cTn id="36" dur="10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Fine-tuning DNN #1</a:t>
            </a:r>
            <a:endParaRPr/>
          </a:p>
        </p:txBody>
      </p:sp>
      <p:sp>
        <p:nvSpPr>
          <p:cNvPr id="361" name="Shape 361"/>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62" name="Shape 362"/>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63" name="Shape 363"/>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64" name="Shape 364"/>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65" name="Shape 365"/>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66" name="Shape 366"/>
          <p:cNvCxnSpPr>
            <a:stCxn id="361" idx="6"/>
            <a:endCxn id="364"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67" name="Shape 367"/>
          <p:cNvCxnSpPr>
            <a:stCxn id="362" idx="6"/>
            <a:endCxn id="364"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68" name="Shape 368"/>
          <p:cNvCxnSpPr>
            <a:stCxn id="362" idx="6"/>
            <a:endCxn id="365"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69" name="Shape 369"/>
          <p:cNvCxnSpPr>
            <a:stCxn id="363" idx="6"/>
            <a:endCxn id="365"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370" name="Shape 370"/>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71" name="Shape 371"/>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72" name="Shape 372"/>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73" name="Shape 373"/>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74" name="Shape 374"/>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75" name="Shape 375"/>
          <p:cNvCxnSpPr>
            <a:stCxn id="370" idx="6"/>
            <a:endCxn id="373"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6" name="Shape 376"/>
          <p:cNvCxnSpPr>
            <a:stCxn id="371" idx="6"/>
            <a:endCxn id="373"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7" name="Shape 377"/>
          <p:cNvCxnSpPr>
            <a:stCxn id="371" idx="6"/>
            <a:endCxn id="374"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8" name="Shape 378"/>
          <p:cNvCxnSpPr>
            <a:stCxn id="372" idx="6"/>
            <a:endCxn id="374"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9" name="Shape 379"/>
          <p:cNvCxnSpPr>
            <a:stCxn id="364" idx="6"/>
            <a:endCxn id="370"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80" name="Shape 380"/>
          <p:cNvCxnSpPr>
            <a:endCxn id="364"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381" name="Shape 381"/>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82" name="Shape 382"/>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383" name="Shape 383"/>
          <p:cNvSpPr/>
          <p:nvPr/>
        </p:nvSpPr>
        <p:spPr>
          <a:xfrm>
            <a:off x="5773125" y="22268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4" name="Shape 384"/>
          <p:cNvSpPr/>
          <p:nvPr/>
        </p:nvSpPr>
        <p:spPr>
          <a:xfrm>
            <a:off x="5773125" y="30725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5" name="Shape 385"/>
          <p:cNvSpPr/>
          <p:nvPr/>
        </p:nvSpPr>
        <p:spPr>
          <a:xfrm>
            <a:off x="5773125" y="39181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6" name="Shape 386"/>
          <p:cNvSpPr/>
          <p:nvPr/>
        </p:nvSpPr>
        <p:spPr>
          <a:xfrm>
            <a:off x="5773125" y="13812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87" name="Shape 387"/>
          <p:cNvCxnSpPr>
            <a:stCxn id="373" idx="6"/>
            <a:endCxn id="383"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388" name="Shape 388"/>
          <p:cNvCxnSpPr>
            <a:stCxn id="373" idx="6"/>
            <a:endCxn id="384"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89" name="Shape 389"/>
          <p:cNvCxnSpPr>
            <a:stCxn id="373" idx="6"/>
            <a:endCxn id="386"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90" name="Shape 390"/>
          <p:cNvCxnSpPr>
            <a:stCxn id="373" idx="6"/>
            <a:endCxn id="385"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91" name="Shape 391"/>
          <p:cNvCxnSpPr>
            <a:stCxn id="374" idx="6"/>
            <a:endCxn id="384"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392" name="Shape 392"/>
          <p:cNvCxnSpPr>
            <a:stCxn id="374" idx="6"/>
            <a:endCxn id="383"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93" name="Shape 393"/>
          <p:cNvCxnSpPr>
            <a:stCxn id="374" idx="6"/>
            <a:endCxn id="386"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94" name="Shape 394"/>
          <p:cNvCxnSpPr>
            <a:stCxn id="374" idx="6"/>
            <a:endCxn id="385"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383"/>
                                        </p:tgtEl>
                                        <p:attrNameLst>
                                          <p:attrName>ppt_y</p:attrName>
                                        </p:attrNameLst>
                                      </p:cBhvr>
                                      <p:tavLst>
                                        <p:tav tm="0">
                                          <p:val>
                                            <p:strVal val="#ppt_y"/>
                                          </p:val>
                                        </p:tav>
                                        <p:tav tm="100000">
                                          <p:val>
                                            <p:strVal val="#ppt_y+1"/>
                                          </p:val>
                                        </p:tav>
                                      </p:tavLst>
                                    </p:anim>
                                    <p:set>
                                      <p:cBhvr>
                                        <p:cTn id="7" dur="1" fill="hold">
                                          <p:stCondLst>
                                            <p:cond delay="1000"/>
                                          </p:stCondLst>
                                        </p:cTn>
                                        <p:tgtEl>
                                          <p:spTgt spid="383"/>
                                        </p:tgtEl>
                                        <p:attrNameLst>
                                          <p:attrName>style.visibility</p:attrName>
                                        </p:attrNameLst>
                                      </p:cBhvr>
                                      <p:to>
                                        <p:strVal val="hidden"/>
                                      </p:to>
                                    </p:set>
                                  </p:childTnLst>
                                </p:cTn>
                              </p:par>
                              <p:par>
                                <p:cTn id="8" presetID="2" presetClass="exit" presetSubtype="4" fill="hold" nodeType="withEffect">
                                  <p:stCondLst>
                                    <p:cond delay="0"/>
                                  </p:stCondLst>
                                  <p:childTnLst>
                                    <p:anim calcmode="lin" valueType="num">
                                      <p:cBhvr additive="base">
                                        <p:cTn id="9" dur="1000"/>
                                        <p:tgtEl>
                                          <p:spTgt spid="384"/>
                                        </p:tgtEl>
                                        <p:attrNameLst>
                                          <p:attrName>ppt_y</p:attrName>
                                        </p:attrNameLst>
                                      </p:cBhvr>
                                      <p:tavLst>
                                        <p:tav tm="0">
                                          <p:val>
                                            <p:strVal val="#ppt_y"/>
                                          </p:val>
                                        </p:tav>
                                        <p:tav tm="100000">
                                          <p:val>
                                            <p:strVal val="#ppt_y+1"/>
                                          </p:val>
                                        </p:tav>
                                      </p:tavLst>
                                    </p:anim>
                                    <p:set>
                                      <p:cBhvr>
                                        <p:cTn id="10" dur="1" fill="hold">
                                          <p:stCondLst>
                                            <p:cond delay="1000"/>
                                          </p:stCondLst>
                                        </p:cTn>
                                        <p:tgtEl>
                                          <p:spTgt spid="384"/>
                                        </p:tgtEl>
                                        <p:attrNameLst>
                                          <p:attrName>style.visibility</p:attrName>
                                        </p:attrNameLst>
                                      </p:cBhvr>
                                      <p:to>
                                        <p:strVal val="hidden"/>
                                      </p:to>
                                    </p:set>
                                  </p:childTnLst>
                                </p:cTn>
                              </p:par>
                              <p:par>
                                <p:cTn id="11" presetID="2" presetClass="exit" presetSubtype="4" fill="hold" nodeType="withEffect">
                                  <p:stCondLst>
                                    <p:cond delay="0"/>
                                  </p:stCondLst>
                                  <p:childTnLst>
                                    <p:anim calcmode="lin" valueType="num">
                                      <p:cBhvr additive="base">
                                        <p:cTn id="12" dur="1000"/>
                                        <p:tgtEl>
                                          <p:spTgt spid="385"/>
                                        </p:tgtEl>
                                        <p:attrNameLst>
                                          <p:attrName>ppt_y</p:attrName>
                                        </p:attrNameLst>
                                      </p:cBhvr>
                                      <p:tavLst>
                                        <p:tav tm="0">
                                          <p:val>
                                            <p:strVal val="#ppt_y"/>
                                          </p:val>
                                        </p:tav>
                                        <p:tav tm="100000">
                                          <p:val>
                                            <p:strVal val="#ppt_y+1"/>
                                          </p:val>
                                        </p:tav>
                                      </p:tavLst>
                                    </p:anim>
                                    <p:set>
                                      <p:cBhvr>
                                        <p:cTn id="13" dur="1" fill="hold">
                                          <p:stCondLst>
                                            <p:cond delay="1000"/>
                                          </p:stCondLst>
                                        </p:cTn>
                                        <p:tgtEl>
                                          <p:spTgt spid="385"/>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1000"/>
                                        <p:tgtEl>
                                          <p:spTgt spid="386"/>
                                        </p:tgtEl>
                                        <p:attrNameLst>
                                          <p:attrName>ppt_y</p:attrName>
                                        </p:attrNameLst>
                                      </p:cBhvr>
                                      <p:tavLst>
                                        <p:tav tm="0">
                                          <p:val>
                                            <p:strVal val="#ppt_y"/>
                                          </p:val>
                                        </p:tav>
                                        <p:tav tm="100000">
                                          <p:val>
                                            <p:strVal val="#ppt_y+1"/>
                                          </p:val>
                                        </p:tav>
                                      </p:tavLst>
                                    </p:anim>
                                    <p:set>
                                      <p:cBhvr>
                                        <p:cTn id="16" dur="1" fill="hold">
                                          <p:stCondLst>
                                            <p:cond delay="1000"/>
                                          </p:stCondLst>
                                        </p:cTn>
                                        <p:tgtEl>
                                          <p:spTgt spid="386"/>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1000"/>
                                        <p:tgtEl>
                                          <p:spTgt spid="387"/>
                                        </p:tgtEl>
                                        <p:attrNameLst>
                                          <p:attrName>ppt_y</p:attrName>
                                        </p:attrNameLst>
                                      </p:cBhvr>
                                      <p:tavLst>
                                        <p:tav tm="0">
                                          <p:val>
                                            <p:strVal val="#ppt_y"/>
                                          </p:val>
                                        </p:tav>
                                        <p:tav tm="100000">
                                          <p:val>
                                            <p:strVal val="#ppt_y+1"/>
                                          </p:val>
                                        </p:tav>
                                      </p:tavLst>
                                    </p:anim>
                                    <p:set>
                                      <p:cBhvr>
                                        <p:cTn id="19" dur="1" fill="hold">
                                          <p:stCondLst>
                                            <p:cond delay="1000"/>
                                          </p:stCondLst>
                                        </p:cTn>
                                        <p:tgtEl>
                                          <p:spTgt spid="387"/>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1000"/>
                                        <p:tgtEl>
                                          <p:spTgt spid="388"/>
                                        </p:tgtEl>
                                        <p:attrNameLst>
                                          <p:attrName>ppt_y</p:attrName>
                                        </p:attrNameLst>
                                      </p:cBhvr>
                                      <p:tavLst>
                                        <p:tav tm="0">
                                          <p:val>
                                            <p:strVal val="#ppt_y"/>
                                          </p:val>
                                        </p:tav>
                                        <p:tav tm="100000">
                                          <p:val>
                                            <p:strVal val="#ppt_y+1"/>
                                          </p:val>
                                        </p:tav>
                                      </p:tavLst>
                                    </p:anim>
                                    <p:set>
                                      <p:cBhvr>
                                        <p:cTn id="22" dur="1" fill="hold">
                                          <p:stCondLst>
                                            <p:cond delay="1000"/>
                                          </p:stCondLst>
                                        </p:cTn>
                                        <p:tgtEl>
                                          <p:spTgt spid="388"/>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1000"/>
                                        <p:tgtEl>
                                          <p:spTgt spid="389"/>
                                        </p:tgtEl>
                                        <p:attrNameLst>
                                          <p:attrName>ppt_y</p:attrName>
                                        </p:attrNameLst>
                                      </p:cBhvr>
                                      <p:tavLst>
                                        <p:tav tm="0">
                                          <p:val>
                                            <p:strVal val="#ppt_y"/>
                                          </p:val>
                                        </p:tav>
                                        <p:tav tm="100000">
                                          <p:val>
                                            <p:strVal val="#ppt_y+1"/>
                                          </p:val>
                                        </p:tav>
                                      </p:tavLst>
                                    </p:anim>
                                    <p:set>
                                      <p:cBhvr>
                                        <p:cTn id="25" dur="1" fill="hold">
                                          <p:stCondLst>
                                            <p:cond delay="1000"/>
                                          </p:stCondLst>
                                        </p:cTn>
                                        <p:tgtEl>
                                          <p:spTgt spid="389"/>
                                        </p:tgtEl>
                                        <p:attrNameLst>
                                          <p:attrName>style.visibility</p:attrName>
                                        </p:attrNameLst>
                                      </p:cBhvr>
                                      <p:to>
                                        <p:strVal val="hidden"/>
                                      </p:to>
                                    </p:set>
                                  </p:childTnLst>
                                </p:cTn>
                              </p:par>
                              <p:par>
                                <p:cTn id="26" presetID="2" presetClass="exit" presetSubtype="4" fill="hold" nodeType="withEffect">
                                  <p:stCondLst>
                                    <p:cond delay="0"/>
                                  </p:stCondLst>
                                  <p:childTnLst>
                                    <p:anim calcmode="lin" valueType="num">
                                      <p:cBhvr additive="base">
                                        <p:cTn id="27" dur="1000"/>
                                        <p:tgtEl>
                                          <p:spTgt spid="390"/>
                                        </p:tgtEl>
                                        <p:attrNameLst>
                                          <p:attrName>ppt_y</p:attrName>
                                        </p:attrNameLst>
                                      </p:cBhvr>
                                      <p:tavLst>
                                        <p:tav tm="0">
                                          <p:val>
                                            <p:strVal val="#ppt_y"/>
                                          </p:val>
                                        </p:tav>
                                        <p:tav tm="100000">
                                          <p:val>
                                            <p:strVal val="#ppt_y+1"/>
                                          </p:val>
                                        </p:tav>
                                      </p:tavLst>
                                    </p:anim>
                                    <p:set>
                                      <p:cBhvr>
                                        <p:cTn id="28" dur="1" fill="hold">
                                          <p:stCondLst>
                                            <p:cond delay="1000"/>
                                          </p:stCondLst>
                                        </p:cTn>
                                        <p:tgtEl>
                                          <p:spTgt spid="390"/>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1000"/>
                                        <p:tgtEl>
                                          <p:spTgt spid="391"/>
                                        </p:tgtEl>
                                        <p:attrNameLst>
                                          <p:attrName>ppt_y</p:attrName>
                                        </p:attrNameLst>
                                      </p:cBhvr>
                                      <p:tavLst>
                                        <p:tav tm="0">
                                          <p:val>
                                            <p:strVal val="#ppt_y"/>
                                          </p:val>
                                        </p:tav>
                                        <p:tav tm="100000">
                                          <p:val>
                                            <p:strVal val="#ppt_y+1"/>
                                          </p:val>
                                        </p:tav>
                                      </p:tavLst>
                                    </p:anim>
                                    <p:set>
                                      <p:cBhvr>
                                        <p:cTn id="31" dur="1" fill="hold">
                                          <p:stCondLst>
                                            <p:cond delay="1000"/>
                                          </p:stCondLst>
                                        </p:cTn>
                                        <p:tgtEl>
                                          <p:spTgt spid="391"/>
                                        </p:tgtEl>
                                        <p:attrNameLst>
                                          <p:attrName>style.visibility</p:attrName>
                                        </p:attrNameLst>
                                      </p:cBhvr>
                                      <p:to>
                                        <p:strVal val="hidden"/>
                                      </p:to>
                                    </p:set>
                                  </p:childTnLst>
                                </p:cTn>
                              </p:par>
                              <p:par>
                                <p:cTn id="32" presetID="2" presetClass="exit" presetSubtype="4" fill="hold" nodeType="withEffect">
                                  <p:stCondLst>
                                    <p:cond delay="0"/>
                                  </p:stCondLst>
                                  <p:childTnLst>
                                    <p:anim calcmode="lin" valueType="num">
                                      <p:cBhvr additive="base">
                                        <p:cTn id="33" dur="1000"/>
                                        <p:tgtEl>
                                          <p:spTgt spid="392"/>
                                        </p:tgtEl>
                                        <p:attrNameLst>
                                          <p:attrName>ppt_y</p:attrName>
                                        </p:attrNameLst>
                                      </p:cBhvr>
                                      <p:tavLst>
                                        <p:tav tm="0">
                                          <p:val>
                                            <p:strVal val="#ppt_y"/>
                                          </p:val>
                                        </p:tav>
                                        <p:tav tm="100000">
                                          <p:val>
                                            <p:strVal val="#ppt_y+1"/>
                                          </p:val>
                                        </p:tav>
                                      </p:tavLst>
                                    </p:anim>
                                    <p:set>
                                      <p:cBhvr>
                                        <p:cTn id="34" dur="1" fill="hold">
                                          <p:stCondLst>
                                            <p:cond delay="1000"/>
                                          </p:stCondLst>
                                        </p:cTn>
                                        <p:tgtEl>
                                          <p:spTgt spid="392"/>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1000"/>
                                        <p:tgtEl>
                                          <p:spTgt spid="393"/>
                                        </p:tgtEl>
                                        <p:attrNameLst>
                                          <p:attrName>ppt_y</p:attrName>
                                        </p:attrNameLst>
                                      </p:cBhvr>
                                      <p:tavLst>
                                        <p:tav tm="0">
                                          <p:val>
                                            <p:strVal val="#ppt_y"/>
                                          </p:val>
                                        </p:tav>
                                        <p:tav tm="100000">
                                          <p:val>
                                            <p:strVal val="#ppt_y+1"/>
                                          </p:val>
                                        </p:tav>
                                      </p:tavLst>
                                    </p:anim>
                                    <p:set>
                                      <p:cBhvr>
                                        <p:cTn id="37" dur="1" fill="hold">
                                          <p:stCondLst>
                                            <p:cond delay="1000"/>
                                          </p:stCondLst>
                                        </p:cTn>
                                        <p:tgtEl>
                                          <p:spTgt spid="393"/>
                                        </p:tgtEl>
                                        <p:attrNameLst>
                                          <p:attrName>style.visibility</p:attrName>
                                        </p:attrNameLst>
                                      </p:cBhvr>
                                      <p:to>
                                        <p:strVal val="hidden"/>
                                      </p:to>
                                    </p:set>
                                  </p:childTnLst>
                                </p:cTn>
                              </p:par>
                              <p:par>
                                <p:cTn id="38" presetID="2" presetClass="exit" presetSubtype="4" fill="hold" nodeType="withEffect">
                                  <p:stCondLst>
                                    <p:cond delay="0"/>
                                  </p:stCondLst>
                                  <p:childTnLst>
                                    <p:anim calcmode="lin" valueType="num">
                                      <p:cBhvr additive="base">
                                        <p:cTn id="39" dur="1000"/>
                                        <p:tgtEl>
                                          <p:spTgt spid="394"/>
                                        </p:tgtEl>
                                        <p:attrNameLst>
                                          <p:attrName>ppt_y</p:attrName>
                                        </p:attrNameLst>
                                      </p:cBhvr>
                                      <p:tavLst>
                                        <p:tav tm="0">
                                          <p:val>
                                            <p:strVal val="#ppt_y"/>
                                          </p:val>
                                        </p:tav>
                                        <p:tav tm="100000">
                                          <p:val>
                                            <p:strVal val="#ppt_y+1"/>
                                          </p:val>
                                        </p:tav>
                                      </p:tavLst>
                                    </p:anim>
                                    <p:set>
                                      <p:cBhvr>
                                        <p:cTn id="40" dur="1" fill="hold">
                                          <p:stCondLst>
                                            <p:cond delay="1000"/>
                                          </p:stCondLst>
                                        </p:cTn>
                                        <p:tgtEl>
                                          <p:spTgt spid="3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Fine-tuning DNN #1</a:t>
            </a:r>
            <a:endParaRPr/>
          </a:p>
        </p:txBody>
      </p:sp>
      <p:sp>
        <p:nvSpPr>
          <p:cNvPr id="400" name="Shape 400"/>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01" name="Shape 401"/>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02" name="Shape 402"/>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03" name="Shape 403"/>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04" name="Shape 404"/>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05" name="Shape 405"/>
          <p:cNvCxnSpPr>
            <a:stCxn id="400" idx="6"/>
            <a:endCxn id="403"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06" name="Shape 406"/>
          <p:cNvCxnSpPr>
            <a:stCxn id="401" idx="6"/>
            <a:endCxn id="403"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07" name="Shape 407"/>
          <p:cNvCxnSpPr>
            <a:stCxn id="401" idx="6"/>
            <a:endCxn id="404"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08" name="Shape 408"/>
          <p:cNvCxnSpPr>
            <a:stCxn id="402" idx="6"/>
            <a:endCxn id="404"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409" name="Shape 409"/>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0" name="Shape 410"/>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1" name="Shape 411"/>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2" name="Shape 412"/>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3" name="Shape 413"/>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14" name="Shape 414"/>
          <p:cNvCxnSpPr>
            <a:stCxn id="409" idx="6"/>
            <a:endCxn id="412"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5" name="Shape 415"/>
          <p:cNvCxnSpPr>
            <a:stCxn id="410" idx="6"/>
            <a:endCxn id="412"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6" name="Shape 416"/>
          <p:cNvCxnSpPr>
            <a:stCxn id="410" idx="6"/>
            <a:endCxn id="413"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7" name="Shape 417"/>
          <p:cNvCxnSpPr>
            <a:stCxn id="411" idx="6"/>
            <a:endCxn id="413"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8" name="Shape 418"/>
          <p:cNvCxnSpPr>
            <a:stCxn id="403" idx="6"/>
            <a:endCxn id="409"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19" name="Shape 419"/>
          <p:cNvCxnSpPr>
            <a:endCxn id="403"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420" name="Shape 420"/>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21" name="Shape 421"/>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422" name="Shape 422"/>
          <p:cNvSpPr/>
          <p:nvPr/>
        </p:nvSpPr>
        <p:spPr>
          <a:xfrm>
            <a:off x="5773125" y="18039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3" name="Shape 423"/>
          <p:cNvSpPr/>
          <p:nvPr/>
        </p:nvSpPr>
        <p:spPr>
          <a:xfrm>
            <a:off x="5773125" y="26496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4" name="Shape 424"/>
          <p:cNvSpPr/>
          <p:nvPr/>
        </p:nvSpPr>
        <p:spPr>
          <a:xfrm>
            <a:off x="5773125" y="34952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25" name="Shape 425"/>
          <p:cNvCxnSpPr>
            <a:stCxn id="412" idx="6"/>
            <a:endCxn id="422"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26" name="Shape 426"/>
          <p:cNvCxnSpPr>
            <a:stCxn id="412" idx="6"/>
            <a:endCxn id="423"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27" name="Shape 427"/>
          <p:cNvCxnSpPr>
            <a:stCxn id="412" idx="6"/>
            <a:endCxn id="424"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28" name="Shape 428"/>
          <p:cNvCxnSpPr>
            <a:stCxn id="413" idx="6"/>
            <a:endCxn id="423"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29" name="Shape 429"/>
          <p:cNvCxnSpPr>
            <a:stCxn id="413" idx="6"/>
            <a:endCxn id="422" idx="2"/>
          </p:cNvCxnSpPr>
          <p:nvPr/>
        </p:nvCxnSpPr>
        <p:spPr>
          <a:xfrm rot="10800000" flipH="1">
            <a:off x="5427925" y="215775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30" name="Shape 430"/>
          <p:cNvCxnSpPr>
            <a:stCxn id="413" idx="6"/>
            <a:endCxn id="424"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2"/>
                                        </p:tgtEl>
                                        <p:attrNameLst>
                                          <p:attrName>style.visibility</p:attrName>
                                        </p:attrNameLst>
                                      </p:cBhvr>
                                      <p:to>
                                        <p:strVal val="visible"/>
                                      </p:to>
                                    </p:set>
                                    <p:anim calcmode="lin" valueType="num">
                                      <p:cBhvr additive="base">
                                        <p:cTn id="7" dur="1000"/>
                                        <p:tgtEl>
                                          <p:spTgt spid="42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423"/>
                                        </p:tgtEl>
                                        <p:attrNameLst>
                                          <p:attrName>style.visibility</p:attrName>
                                        </p:attrNameLst>
                                      </p:cBhvr>
                                      <p:to>
                                        <p:strVal val="visible"/>
                                      </p:to>
                                    </p:set>
                                    <p:anim calcmode="lin" valueType="num">
                                      <p:cBhvr additive="base">
                                        <p:cTn id="10" dur="1000"/>
                                        <p:tgtEl>
                                          <p:spTgt spid="423"/>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424"/>
                                        </p:tgtEl>
                                        <p:attrNameLst>
                                          <p:attrName>style.visibility</p:attrName>
                                        </p:attrNameLst>
                                      </p:cBhvr>
                                      <p:to>
                                        <p:strVal val="visible"/>
                                      </p:to>
                                    </p:set>
                                    <p:anim calcmode="lin" valueType="num">
                                      <p:cBhvr additive="base">
                                        <p:cTn id="13" dur="1000"/>
                                        <p:tgtEl>
                                          <p:spTgt spid="424"/>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425"/>
                                        </p:tgtEl>
                                        <p:attrNameLst>
                                          <p:attrName>style.visibility</p:attrName>
                                        </p:attrNameLst>
                                      </p:cBhvr>
                                      <p:to>
                                        <p:strVal val="visible"/>
                                      </p:to>
                                    </p:set>
                                    <p:anim calcmode="lin" valueType="num">
                                      <p:cBhvr additive="base">
                                        <p:cTn id="16" dur="1000"/>
                                        <p:tgtEl>
                                          <p:spTgt spid="425"/>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26"/>
                                        </p:tgtEl>
                                        <p:attrNameLst>
                                          <p:attrName>style.visibility</p:attrName>
                                        </p:attrNameLst>
                                      </p:cBhvr>
                                      <p:to>
                                        <p:strVal val="visible"/>
                                      </p:to>
                                    </p:set>
                                    <p:anim calcmode="lin" valueType="num">
                                      <p:cBhvr additive="base">
                                        <p:cTn id="19" dur="1000"/>
                                        <p:tgtEl>
                                          <p:spTgt spid="426"/>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427"/>
                                        </p:tgtEl>
                                        <p:attrNameLst>
                                          <p:attrName>style.visibility</p:attrName>
                                        </p:attrNameLst>
                                      </p:cBhvr>
                                      <p:to>
                                        <p:strVal val="visible"/>
                                      </p:to>
                                    </p:set>
                                    <p:anim calcmode="lin" valueType="num">
                                      <p:cBhvr additive="base">
                                        <p:cTn id="22" dur="1000"/>
                                        <p:tgtEl>
                                          <p:spTgt spid="427"/>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428"/>
                                        </p:tgtEl>
                                        <p:attrNameLst>
                                          <p:attrName>style.visibility</p:attrName>
                                        </p:attrNameLst>
                                      </p:cBhvr>
                                      <p:to>
                                        <p:strVal val="visible"/>
                                      </p:to>
                                    </p:set>
                                    <p:anim calcmode="lin" valueType="num">
                                      <p:cBhvr additive="base">
                                        <p:cTn id="25" dur="1000"/>
                                        <p:tgtEl>
                                          <p:spTgt spid="428"/>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429"/>
                                        </p:tgtEl>
                                        <p:attrNameLst>
                                          <p:attrName>style.visibility</p:attrName>
                                        </p:attrNameLst>
                                      </p:cBhvr>
                                      <p:to>
                                        <p:strVal val="visible"/>
                                      </p:to>
                                    </p:set>
                                    <p:anim calcmode="lin" valueType="num">
                                      <p:cBhvr additive="base">
                                        <p:cTn id="28" dur="1000"/>
                                        <p:tgtEl>
                                          <p:spTgt spid="429"/>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30"/>
                                        </p:tgtEl>
                                        <p:attrNameLst>
                                          <p:attrName>style.visibility</p:attrName>
                                        </p:attrNameLst>
                                      </p:cBhvr>
                                      <p:to>
                                        <p:strVal val="visible"/>
                                      </p:to>
                                    </p:set>
                                    <p:anim calcmode="lin" valueType="num">
                                      <p:cBhvr additive="base">
                                        <p:cTn id="31" dur="1000"/>
                                        <p:tgtEl>
                                          <p:spTgt spid="4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Fine-tuning DNN #1</a:t>
            </a:r>
            <a:endParaRPr/>
          </a:p>
        </p:txBody>
      </p:sp>
      <p:sp>
        <p:nvSpPr>
          <p:cNvPr id="436" name="Shape 436"/>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37" name="Shape 437"/>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38" name="Shape 438"/>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39" name="Shape 439"/>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40" name="Shape 440"/>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41" name="Shape 441"/>
          <p:cNvCxnSpPr>
            <a:stCxn id="436" idx="6"/>
            <a:endCxn id="439"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42" name="Shape 442"/>
          <p:cNvCxnSpPr>
            <a:stCxn id="437" idx="6"/>
            <a:endCxn id="439"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43" name="Shape 443"/>
          <p:cNvCxnSpPr>
            <a:stCxn id="437" idx="6"/>
            <a:endCxn id="440"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44" name="Shape 444"/>
          <p:cNvCxnSpPr>
            <a:stCxn id="438" idx="6"/>
            <a:endCxn id="440"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445" name="Shape 445"/>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46" name="Shape 446"/>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47" name="Shape 447"/>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48" name="Shape 448"/>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49" name="Shape 449"/>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50" name="Shape 450"/>
          <p:cNvCxnSpPr>
            <a:stCxn id="445" idx="6"/>
            <a:endCxn id="448"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1" name="Shape 451"/>
          <p:cNvCxnSpPr>
            <a:stCxn id="446" idx="6"/>
            <a:endCxn id="448"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2" name="Shape 452"/>
          <p:cNvCxnSpPr>
            <a:stCxn id="446" idx="6"/>
            <a:endCxn id="449"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3" name="Shape 453"/>
          <p:cNvCxnSpPr>
            <a:stCxn id="447" idx="6"/>
            <a:endCxn id="449"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4" name="Shape 454"/>
          <p:cNvCxnSpPr>
            <a:stCxn id="439" idx="6"/>
            <a:endCxn id="445"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55" name="Shape 455"/>
          <p:cNvCxnSpPr>
            <a:endCxn id="439"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456" name="Shape 456"/>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57" name="Shape 457"/>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458" name="Shape 458"/>
          <p:cNvSpPr/>
          <p:nvPr/>
        </p:nvSpPr>
        <p:spPr>
          <a:xfrm>
            <a:off x="5773125" y="1803975"/>
            <a:ext cx="707400" cy="707400"/>
          </a:xfrm>
          <a:prstGeom prst="ellipse">
            <a:avLst/>
          </a:prstGeom>
          <a:solidFill>
            <a:srgbClr val="D9EAD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59" name="Shape 459"/>
          <p:cNvSpPr/>
          <p:nvPr/>
        </p:nvSpPr>
        <p:spPr>
          <a:xfrm>
            <a:off x="5773125" y="2649625"/>
            <a:ext cx="707400" cy="707400"/>
          </a:xfrm>
          <a:prstGeom prst="ellipse">
            <a:avLst/>
          </a:prstGeom>
          <a:solidFill>
            <a:srgbClr val="D9EAD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60" name="Shape 460"/>
          <p:cNvSpPr/>
          <p:nvPr/>
        </p:nvSpPr>
        <p:spPr>
          <a:xfrm>
            <a:off x="5773125" y="3495275"/>
            <a:ext cx="707400" cy="707400"/>
          </a:xfrm>
          <a:prstGeom prst="ellipse">
            <a:avLst/>
          </a:prstGeom>
          <a:solidFill>
            <a:srgbClr val="D9EAD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61" name="Shape 461"/>
          <p:cNvCxnSpPr>
            <a:stCxn id="448" idx="6"/>
            <a:endCxn id="458"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62" name="Shape 462"/>
          <p:cNvCxnSpPr>
            <a:stCxn id="448" idx="6"/>
            <a:endCxn id="459"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63" name="Shape 463"/>
          <p:cNvCxnSpPr>
            <a:stCxn id="448" idx="6"/>
            <a:endCxn id="460"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64" name="Shape 464"/>
          <p:cNvCxnSpPr>
            <a:stCxn id="449" idx="6"/>
            <a:endCxn id="459"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65" name="Shape 465"/>
          <p:cNvCxnSpPr>
            <a:stCxn id="449" idx="6"/>
            <a:endCxn id="458" idx="2"/>
          </p:cNvCxnSpPr>
          <p:nvPr/>
        </p:nvCxnSpPr>
        <p:spPr>
          <a:xfrm rot="10800000" flipH="1">
            <a:off x="5427925" y="215775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66" name="Shape 466"/>
          <p:cNvCxnSpPr>
            <a:stCxn id="449" idx="6"/>
            <a:endCxn id="460"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Fine-tuning DNN #1</a:t>
            </a:r>
            <a:endParaRPr/>
          </a:p>
        </p:txBody>
      </p:sp>
      <p:sp>
        <p:nvSpPr>
          <p:cNvPr id="472" name="Shape 472"/>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73" name="Shape 473"/>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74" name="Shape 474"/>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75" name="Shape 475"/>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76" name="Shape 476"/>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77" name="Shape 477"/>
          <p:cNvCxnSpPr>
            <a:stCxn id="472" idx="6"/>
            <a:endCxn id="475"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78" name="Shape 478"/>
          <p:cNvCxnSpPr>
            <a:stCxn id="473" idx="6"/>
            <a:endCxn id="475"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79" name="Shape 479"/>
          <p:cNvCxnSpPr>
            <a:stCxn id="473" idx="6"/>
            <a:endCxn id="476"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0" name="Shape 480"/>
          <p:cNvCxnSpPr>
            <a:stCxn id="474" idx="6"/>
            <a:endCxn id="476"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481" name="Shape 481"/>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82" name="Shape 482"/>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83" name="Shape 483"/>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84" name="Shape 484"/>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85" name="Shape 485"/>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86" name="Shape 486"/>
          <p:cNvCxnSpPr>
            <a:stCxn id="481" idx="6"/>
            <a:endCxn id="484"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7" name="Shape 487"/>
          <p:cNvCxnSpPr>
            <a:stCxn id="482" idx="6"/>
            <a:endCxn id="484"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8" name="Shape 488"/>
          <p:cNvCxnSpPr>
            <a:stCxn id="482" idx="6"/>
            <a:endCxn id="485"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9" name="Shape 489"/>
          <p:cNvCxnSpPr>
            <a:stCxn id="483" idx="6"/>
            <a:endCxn id="485"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90" name="Shape 490"/>
          <p:cNvCxnSpPr>
            <a:stCxn id="475" idx="6"/>
            <a:endCxn id="481"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91" name="Shape 491"/>
          <p:cNvCxnSpPr>
            <a:endCxn id="475"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492" name="Shape 492"/>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93" name="Shape 493"/>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494" name="Shape 494"/>
          <p:cNvSpPr/>
          <p:nvPr/>
        </p:nvSpPr>
        <p:spPr>
          <a:xfrm>
            <a:off x="5773125" y="1803975"/>
            <a:ext cx="707400" cy="7074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95" name="Shape 495"/>
          <p:cNvSpPr/>
          <p:nvPr/>
        </p:nvSpPr>
        <p:spPr>
          <a:xfrm>
            <a:off x="5773125" y="2649625"/>
            <a:ext cx="707400" cy="7074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96" name="Shape 496"/>
          <p:cNvSpPr/>
          <p:nvPr/>
        </p:nvSpPr>
        <p:spPr>
          <a:xfrm>
            <a:off x="5773125" y="3495275"/>
            <a:ext cx="707400" cy="7074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97" name="Shape 497"/>
          <p:cNvCxnSpPr>
            <a:stCxn id="484" idx="6"/>
            <a:endCxn id="494"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98" name="Shape 498"/>
          <p:cNvCxnSpPr>
            <a:stCxn id="484" idx="6"/>
            <a:endCxn id="495"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99" name="Shape 499"/>
          <p:cNvCxnSpPr>
            <a:stCxn id="484" idx="6"/>
            <a:endCxn id="496"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500" name="Shape 500"/>
          <p:cNvCxnSpPr>
            <a:stCxn id="485" idx="6"/>
            <a:endCxn id="495"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01" name="Shape 501"/>
          <p:cNvCxnSpPr>
            <a:stCxn id="485" idx="6"/>
            <a:endCxn id="494" idx="2"/>
          </p:cNvCxnSpPr>
          <p:nvPr/>
        </p:nvCxnSpPr>
        <p:spPr>
          <a:xfrm rot="10800000" flipH="1">
            <a:off x="5427925" y="215775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502" name="Shape 502"/>
          <p:cNvCxnSpPr>
            <a:stCxn id="485" idx="6"/>
            <a:endCxn id="496"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03" name="Shape 503"/>
          <p:cNvCxnSpPr/>
          <p:nvPr/>
        </p:nvCxnSpPr>
        <p:spPr>
          <a:xfrm>
            <a:off x="6480625" y="21522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04" name="Shape 504"/>
          <p:cNvCxnSpPr/>
          <p:nvPr/>
        </p:nvCxnSpPr>
        <p:spPr>
          <a:xfrm>
            <a:off x="6480625" y="30022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05" name="Shape 505"/>
          <p:cNvCxnSpPr/>
          <p:nvPr/>
        </p:nvCxnSpPr>
        <p:spPr>
          <a:xfrm>
            <a:off x="6480625" y="38523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506" name="Shape 506"/>
          <p:cNvSpPr/>
          <p:nvPr/>
        </p:nvSpPr>
        <p:spPr>
          <a:xfrm>
            <a:off x="6760525" y="1843225"/>
            <a:ext cx="1103400" cy="6201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07" name="Shape 507"/>
          <p:cNvSpPr/>
          <p:nvPr/>
        </p:nvSpPr>
        <p:spPr>
          <a:xfrm>
            <a:off x="6773925" y="2685875"/>
            <a:ext cx="1103400" cy="6201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08" name="Shape 508"/>
          <p:cNvSpPr/>
          <p:nvPr/>
        </p:nvSpPr>
        <p:spPr>
          <a:xfrm>
            <a:off x="6773925" y="3543325"/>
            <a:ext cx="1103400" cy="6201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pic>
        <p:nvPicPr>
          <p:cNvPr id="509" name="Shape 509"/>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510" name="Shape 510"/>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animEffect transition="in" filter="fade">
                                      <p:cBhvr>
                                        <p:cTn id="7" dur="1000"/>
                                        <p:tgtEl>
                                          <p:spTgt spid="509"/>
                                        </p:tgtEl>
                                      </p:cBhvr>
                                    </p:animEffect>
                                  </p:childTnLst>
                                </p:cTn>
                              </p:par>
                              <p:par>
                                <p:cTn id="8" presetID="10" presetClass="entr" presetSubtype="0" fill="hold" nodeType="withEffect">
                                  <p:stCondLst>
                                    <p:cond delay="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1000"/>
                                        <p:tgtEl>
                                          <p:spTgt spid="510"/>
                                        </p:tgtEl>
                                      </p:cBhvr>
                                    </p:animEffect>
                                  </p:childTnLst>
                                </p:cTn>
                              </p:par>
                              <p:par>
                                <p:cTn id="11" presetID="10" presetClass="entr" presetSubtype="0" fill="hold" nodeType="withEffect">
                                  <p:stCondLst>
                                    <p:cond delay="0"/>
                                  </p:stCondLst>
                                  <p:childTnLst>
                                    <p:set>
                                      <p:cBhvr>
                                        <p:cTn id="12" dur="1" fill="hold">
                                          <p:stCondLst>
                                            <p:cond delay="0"/>
                                          </p:stCondLst>
                                        </p:cTn>
                                        <p:tgtEl>
                                          <p:spTgt spid="503"/>
                                        </p:tgtEl>
                                        <p:attrNameLst>
                                          <p:attrName>style.visibility</p:attrName>
                                        </p:attrNameLst>
                                      </p:cBhvr>
                                      <p:to>
                                        <p:strVal val="visible"/>
                                      </p:to>
                                    </p:set>
                                    <p:animEffect transition="in" filter="fade">
                                      <p:cBhvr>
                                        <p:cTn id="13" dur="1000"/>
                                        <p:tgtEl>
                                          <p:spTgt spid="503"/>
                                        </p:tgtEl>
                                      </p:cBhvr>
                                    </p:animEffect>
                                  </p:childTnLst>
                                </p:cTn>
                              </p:par>
                              <p:par>
                                <p:cTn id="14" presetID="10" presetClass="entr" presetSubtype="0" fill="hold" nodeType="withEffect">
                                  <p:stCondLst>
                                    <p:cond delay="0"/>
                                  </p:stCondLst>
                                  <p:childTnLst>
                                    <p:set>
                                      <p:cBhvr>
                                        <p:cTn id="15" dur="1" fill="hold">
                                          <p:stCondLst>
                                            <p:cond delay="0"/>
                                          </p:stCondLst>
                                        </p:cTn>
                                        <p:tgtEl>
                                          <p:spTgt spid="504"/>
                                        </p:tgtEl>
                                        <p:attrNameLst>
                                          <p:attrName>style.visibility</p:attrName>
                                        </p:attrNameLst>
                                      </p:cBhvr>
                                      <p:to>
                                        <p:strVal val="visible"/>
                                      </p:to>
                                    </p:set>
                                    <p:animEffect transition="in" filter="fade">
                                      <p:cBhvr>
                                        <p:cTn id="16" dur="1000"/>
                                        <p:tgtEl>
                                          <p:spTgt spid="504"/>
                                        </p:tgtEl>
                                      </p:cBhvr>
                                    </p:animEffect>
                                  </p:childTnLst>
                                </p:cTn>
                              </p:par>
                              <p:par>
                                <p:cTn id="17" presetID="10" presetClass="entr" presetSubtype="0" fill="hold" nodeType="withEffect">
                                  <p:stCondLst>
                                    <p:cond delay="0"/>
                                  </p:stCondLst>
                                  <p:childTnLst>
                                    <p:set>
                                      <p:cBhvr>
                                        <p:cTn id="18" dur="1" fill="hold">
                                          <p:stCondLst>
                                            <p:cond delay="0"/>
                                          </p:stCondLst>
                                        </p:cTn>
                                        <p:tgtEl>
                                          <p:spTgt spid="505"/>
                                        </p:tgtEl>
                                        <p:attrNameLst>
                                          <p:attrName>style.visibility</p:attrName>
                                        </p:attrNameLst>
                                      </p:cBhvr>
                                      <p:to>
                                        <p:strVal val="visible"/>
                                      </p:to>
                                    </p:set>
                                    <p:animEffect transition="in" filter="fade">
                                      <p:cBhvr>
                                        <p:cTn id="19" dur="1000"/>
                                        <p:tgtEl>
                                          <p:spTgt spid="505"/>
                                        </p:tgtEl>
                                      </p:cBhvr>
                                    </p:animEffect>
                                  </p:childTnLst>
                                </p:cTn>
                              </p:par>
                              <p:par>
                                <p:cTn id="20" presetID="10" presetClass="entr" presetSubtype="0" fill="hold" nodeType="withEffect">
                                  <p:stCondLst>
                                    <p:cond delay="0"/>
                                  </p:stCondLst>
                                  <p:childTnLst>
                                    <p:set>
                                      <p:cBhvr>
                                        <p:cTn id="21" dur="1" fill="hold">
                                          <p:stCondLst>
                                            <p:cond delay="0"/>
                                          </p:stCondLst>
                                        </p:cTn>
                                        <p:tgtEl>
                                          <p:spTgt spid="506"/>
                                        </p:tgtEl>
                                        <p:attrNameLst>
                                          <p:attrName>style.visibility</p:attrName>
                                        </p:attrNameLst>
                                      </p:cBhvr>
                                      <p:to>
                                        <p:strVal val="visible"/>
                                      </p:to>
                                    </p:set>
                                    <p:animEffect transition="in" filter="fade">
                                      <p:cBhvr>
                                        <p:cTn id="22" dur="1000"/>
                                        <p:tgtEl>
                                          <p:spTgt spid="506"/>
                                        </p:tgtEl>
                                      </p:cBhvr>
                                    </p:animEffect>
                                  </p:childTnLst>
                                </p:cTn>
                              </p:par>
                              <p:par>
                                <p:cTn id="23" presetID="10" presetClass="entr" presetSubtype="0" fill="hold" nodeType="withEffect">
                                  <p:stCondLst>
                                    <p:cond delay="0"/>
                                  </p:stCondLst>
                                  <p:childTnLst>
                                    <p:set>
                                      <p:cBhvr>
                                        <p:cTn id="24" dur="1" fill="hold">
                                          <p:stCondLst>
                                            <p:cond delay="0"/>
                                          </p:stCondLst>
                                        </p:cTn>
                                        <p:tgtEl>
                                          <p:spTgt spid="507"/>
                                        </p:tgtEl>
                                        <p:attrNameLst>
                                          <p:attrName>style.visibility</p:attrName>
                                        </p:attrNameLst>
                                      </p:cBhvr>
                                      <p:to>
                                        <p:strVal val="visible"/>
                                      </p:to>
                                    </p:set>
                                    <p:animEffect transition="in" filter="fade">
                                      <p:cBhvr>
                                        <p:cTn id="25" dur="1000"/>
                                        <p:tgtEl>
                                          <p:spTgt spid="507"/>
                                        </p:tgtEl>
                                      </p:cBhvr>
                                    </p:animEffect>
                                  </p:childTnLst>
                                </p:cTn>
                              </p:par>
                              <p:par>
                                <p:cTn id="26" presetID="10" presetClass="entr" presetSubtype="0" fill="hold" nodeType="withEffect">
                                  <p:stCondLst>
                                    <p:cond delay="0"/>
                                  </p:stCondLst>
                                  <p:childTnLst>
                                    <p:set>
                                      <p:cBhvr>
                                        <p:cTn id="27" dur="1" fill="hold">
                                          <p:stCondLst>
                                            <p:cond delay="0"/>
                                          </p:stCondLst>
                                        </p:cTn>
                                        <p:tgtEl>
                                          <p:spTgt spid="508"/>
                                        </p:tgtEl>
                                        <p:attrNameLst>
                                          <p:attrName>style.visibility</p:attrName>
                                        </p:attrNameLst>
                                      </p:cBhvr>
                                      <p:to>
                                        <p:strVal val="visible"/>
                                      </p:to>
                                    </p:set>
                                    <p:animEffect transition="in" filter="fade">
                                      <p:cBhvr>
                                        <p:cTn id="28" dur="1000"/>
                                        <p:tgtEl>
                                          <p:spTgt spid="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Fine-tuning DNN #2</a:t>
            </a:r>
            <a:endParaRPr/>
          </a:p>
        </p:txBody>
      </p:sp>
      <p:sp>
        <p:nvSpPr>
          <p:cNvPr id="516" name="Shape 516"/>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17" name="Shape 517"/>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18" name="Shape 518"/>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19" name="Shape 519"/>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20" name="Shape 520"/>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521" name="Shape 521"/>
          <p:cNvCxnSpPr>
            <a:stCxn id="516" idx="6"/>
            <a:endCxn id="519"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22" name="Shape 522"/>
          <p:cNvCxnSpPr>
            <a:stCxn id="517" idx="6"/>
            <a:endCxn id="519"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23" name="Shape 523"/>
          <p:cNvCxnSpPr>
            <a:stCxn id="517" idx="6"/>
            <a:endCxn id="520"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24" name="Shape 524"/>
          <p:cNvCxnSpPr>
            <a:stCxn id="518" idx="6"/>
            <a:endCxn id="520"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525" name="Shape 525"/>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26" name="Shape 526"/>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27" name="Shape 527"/>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28" name="Shape 528"/>
          <p:cNvSpPr/>
          <p:nvPr/>
        </p:nvSpPr>
        <p:spPr>
          <a:xfrm>
            <a:off x="4720525" y="2226800"/>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29" name="Shape 529"/>
          <p:cNvSpPr/>
          <p:nvPr/>
        </p:nvSpPr>
        <p:spPr>
          <a:xfrm>
            <a:off x="4720525" y="3072450"/>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530" name="Shape 530"/>
          <p:cNvCxnSpPr>
            <a:stCxn id="525" idx="6"/>
            <a:endCxn id="528"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1" name="Shape 531"/>
          <p:cNvCxnSpPr>
            <a:stCxn id="526" idx="6"/>
            <a:endCxn id="528"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2" name="Shape 532"/>
          <p:cNvCxnSpPr>
            <a:stCxn id="526" idx="6"/>
            <a:endCxn id="529"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3" name="Shape 533"/>
          <p:cNvCxnSpPr>
            <a:stCxn id="527" idx="6"/>
            <a:endCxn id="529"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4" name="Shape 534"/>
          <p:cNvCxnSpPr>
            <a:stCxn id="519" idx="6"/>
            <a:endCxn id="525"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535" name="Shape 535"/>
          <p:cNvCxnSpPr>
            <a:endCxn id="519"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536" name="Shape 536"/>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537" name="Shape 537"/>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538" name="Shape 538"/>
          <p:cNvSpPr/>
          <p:nvPr/>
        </p:nvSpPr>
        <p:spPr>
          <a:xfrm>
            <a:off x="5773125" y="1803975"/>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39" name="Shape 539"/>
          <p:cNvSpPr/>
          <p:nvPr/>
        </p:nvSpPr>
        <p:spPr>
          <a:xfrm>
            <a:off x="5773125" y="2649625"/>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40" name="Shape 540"/>
          <p:cNvSpPr/>
          <p:nvPr/>
        </p:nvSpPr>
        <p:spPr>
          <a:xfrm>
            <a:off x="5773125" y="3495275"/>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541" name="Shape 541"/>
          <p:cNvCxnSpPr>
            <a:stCxn id="528" idx="6"/>
            <a:endCxn id="538"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2" name="Shape 542"/>
          <p:cNvCxnSpPr>
            <a:stCxn id="528" idx="6"/>
            <a:endCxn id="539"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3" name="Shape 543"/>
          <p:cNvCxnSpPr>
            <a:stCxn id="528" idx="6"/>
            <a:endCxn id="540"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544" name="Shape 544"/>
          <p:cNvCxnSpPr>
            <a:stCxn id="529" idx="6"/>
            <a:endCxn id="539"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5" name="Shape 545"/>
          <p:cNvCxnSpPr>
            <a:stCxn id="529" idx="6"/>
            <a:endCxn id="538" idx="2"/>
          </p:cNvCxnSpPr>
          <p:nvPr/>
        </p:nvCxnSpPr>
        <p:spPr>
          <a:xfrm rot="10800000" flipH="1">
            <a:off x="5427925" y="215775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546" name="Shape 546"/>
          <p:cNvCxnSpPr>
            <a:stCxn id="529" idx="6"/>
            <a:endCxn id="540"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7" name="Shape 547"/>
          <p:cNvCxnSpPr/>
          <p:nvPr/>
        </p:nvCxnSpPr>
        <p:spPr>
          <a:xfrm>
            <a:off x="6480625" y="21522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48" name="Shape 548"/>
          <p:cNvCxnSpPr/>
          <p:nvPr/>
        </p:nvCxnSpPr>
        <p:spPr>
          <a:xfrm>
            <a:off x="6480625" y="30022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49" name="Shape 549"/>
          <p:cNvCxnSpPr/>
          <p:nvPr/>
        </p:nvCxnSpPr>
        <p:spPr>
          <a:xfrm>
            <a:off x="6480625" y="38523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550" name="Shape 550"/>
          <p:cNvSpPr/>
          <p:nvPr/>
        </p:nvSpPr>
        <p:spPr>
          <a:xfrm>
            <a:off x="6760525" y="1843225"/>
            <a:ext cx="1103400" cy="6201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51" name="Shape 551"/>
          <p:cNvSpPr/>
          <p:nvPr/>
        </p:nvSpPr>
        <p:spPr>
          <a:xfrm>
            <a:off x="6773925" y="2685875"/>
            <a:ext cx="1103400" cy="6201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52" name="Shape 552"/>
          <p:cNvSpPr/>
          <p:nvPr/>
        </p:nvSpPr>
        <p:spPr>
          <a:xfrm>
            <a:off x="6773925" y="3543325"/>
            <a:ext cx="1103400" cy="6201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pic>
        <p:nvPicPr>
          <p:cNvPr id="553" name="Shape 553"/>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554" name="Shape 554"/>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fade">
                                      <p:cBhvr>
                                        <p:cTn id="7" dur="1000"/>
                                        <p:tgtEl>
                                          <p:spTgt spid="553"/>
                                        </p:tgtEl>
                                      </p:cBhvr>
                                    </p:animEffect>
                                  </p:childTnLst>
                                </p:cTn>
                              </p:par>
                              <p:par>
                                <p:cTn id="8" presetID="10" presetClass="entr" presetSubtype="0"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Effect transition="in" filter="fade">
                                      <p:cBhvr>
                                        <p:cTn id="10" dur="1000"/>
                                        <p:tgtEl>
                                          <p:spTgt spid="554"/>
                                        </p:tgtEl>
                                      </p:cBhvr>
                                    </p:animEffect>
                                  </p:childTnLst>
                                </p:cTn>
                              </p:par>
                              <p:par>
                                <p:cTn id="11" presetID="10" presetClass="entr" presetSubtype="0" fill="hold" nodeType="withEffect">
                                  <p:stCondLst>
                                    <p:cond delay="0"/>
                                  </p:stCondLst>
                                  <p:childTnLst>
                                    <p:set>
                                      <p:cBhvr>
                                        <p:cTn id="12" dur="1" fill="hold">
                                          <p:stCondLst>
                                            <p:cond delay="0"/>
                                          </p:stCondLst>
                                        </p:cTn>
                                        <p:tgtEl>
                                          <p:spTgt spid="547"/>
                                        </p:tgtEl>
                                        <p:attrNameLst>
                                          <p:attrName>style.visibility</p:attrName>
                                        </p:attrNameLst>
                                      </p:cBhvr>
                                      <p:to>
                                        <p:strVal val="visible"/>
                                      </p:to>
                                    </p:set>
                                    <p:animEffect transition="in" filter="fade">
                                      <p:cBhvr>
                                        <p:cTn id="13" dur="1000"/>
                                        <p:tgtEl>
                                          <p:spTgt spid="547"/>
                                        </p:tgtEl>
                                      </p:cBhvr>
                                    </p:animEffect>
                                  </p:childTnLst>
                                </p:cTn>
                              </p:par>
                              <p:par>
                                <p:cTn id="14" presetID="10" presetClass="entr" presetSubtype="0" fill="hold" nodeType="withEffect">
                                  <p:stCondLst>
                                    <p:cond delay="0"/>
                                  </p:stCondLst>
                                  <p:childTnLst>
                                    <p:set>
                                      <p:cBhvr>
                                        <p:cTn id="15" dur="1" fill="hold">
                                          <p:stCondLst>
                                            <p:cond delay="0"/>
                                          </p:stCondLst>
                                        </p:cTn>
                                        <p:tgtEl>
                                          <p:spTgt spid="548"/>
                                        </p:tgtEl>
                                        <p:attrNameLst>
                                          <p:attrName>style.visibility</p:attrName>
                                        </p:attrNameLst>
                                      </p:cBhvr>
                                      <p:to>
                                        <p:strVal val="visible"/>
                                      </p:to>
                                    </p:set>
                                    <p:animEffect transition="in" filter="fade">
                                      <p:cBhvr>
                                        <p:cTn id="16" dur="1000"/>
                                        <p:tgtEl>
                                          <p:spTgt spid="548"/>
                                        </p:tgtEl>
                                      </p:cBhvr>
                                    </p:animEffect>
                                  </p:childTnLst>
                                </p:cTn>
                              </p:par>
                              <p:par>
                                <p:cTn id="17" presetID="10" presetClass="entr" presetSubtype="0" fill="hold" nodeType="withEffect">
                                  <p:stCondLst>
                                    <p:cond delay="0"/>
                                  </p:stCondLst>
                                  <p:childTnLst>
                                    <p:set>
                                      <p:cBhvr>
                                        <p:cTn id="18" dur="1" fill="hold">
                                          <p:stCondLst>
                                            <p:cond delay="0"/>
                                          </p:stCondLst>
                                        </p:cTn>
                                        <p:tgtEl>
                                          <p:spTgt spid="549"/>
                                        </p:tgtEl>
                                        <p:attrNameLst>
                                          <p:attrName>style.visibility</p:attrName>
                                        </p:attrNameLst>
                                      </p:cBhvr>
                                      <p:to>
                                        <p:strVal val="visible"/>
                                      </p:to>
                                    </p:set>
                                    <p:animEffect transition="in" filter="fade">
                                      <p:cBhvr>
                                        <p:cTn id="19" dur="1000"/>
                                        <p:tgtEl>
                                          <p:spTgt spid="549"/>
                                        </p:tgtEl>
                                      </p:cBhvr>
                                    </p:animEffect>
                                  </p:childTnLst>
                                </p:cTn>
                              </p:par>
                              <p:par>
                                <p:cTn id="20" presetID="10" presetClass="entr" presetSubtype="0" fill="hold" nodeType="withEffect">
                                  <p:stCondLst>
                                    <p:cond delay="0"/>
                                  </p:stCondLst>
                                  <p:childTnLst>
                                    <p:set>
                                      <p:cBhvr>
                                        <p:cTn id="21" dur="1" fill="hold">
                                          <p:stCondLst>
                                            <p:cond delay="0"/>
                                          </p:stCondLst>
                                        </p:cTn>
                                        <p:tgtEl>
                                          <p:spTgt spid="550"/>
                                        </p:tgtEl>
                                        <p:attrNameLst>
                                          <p:attrName>style.visibility</p:attrName>
                                        </p:attrNameLst>
                                      </p:cBhvr>
                                      <p:to>
                                        <p:strVal val="visible"/>
                                      </p:to>
                                    </p:set>
                                    <p:animEffect transition="in" filter="fade">
                                      <p:cBhvr>
                                        <p:cTn id="22" dur="1000"/>
                                        <p:tgtEl>
                                          <p:spTgt spid="550"/>
                                        </p:tgtEl>
                                      </p:cBhvr>
                                    </p:animEffect>
                                  </p:childTnLst>
                                </p:cTn>
                              </p:par>
                              <p:par>
                                <p:cTn id="23" presetID="10" presetClass="entr" presetSubtype="0" fill="hold" nodeType="withEffect">
                                  <p:stCondLst>
                                    <p:cond delay="0"/>
                                  </p:stCondLst>
                                  <p:childTnLst>
                                    <p:set>
                                      <p:cBhvr>
                                        <p:cTn id="24" dur="1" fill="hold">
                                          <p:stCondLst>
                                            <p:cond delay="0"/>
                                          </p:stCondLst>
                                        </p:cTn>
                                        <p:tgtEl>
                                          <p:spTgt spid="551"/>
                                        </p:tgtEl>
                                        <p:attrNameLst>
                                          <p:attrName>style.visibility</p:attrName>
                                        </p:attrNameLst>
                                      </p:cBhvr>
                                      <p:to>
                                        <p:strVal val="visible"/>
                                      </p:to>
                                    </p:set>
                                    <p:animEffect transition="in" filter="fade">
                                      <p:cBhvr>
                                        <p:cTn id="25" dur="1000"/>
                                        <p:tgtEl>
                                          <p:spTgt spid="551"/>
                                        </p:tgtEl>
                                      </p:cBhvr>
                                    </p:animEffect>
                                  </p:childTnLst>
                                </p:cTn>
                              </p:par>
                              <p:par>
                                <p:cTn id="26" presetID="10" presetClass="entr" presetSubtype="0" fill="hold" nodeType="withEffect">
                                  <p:stCondLst>
                                    <p:cond delay="0"/>
                                  </p:stCondLst>
                                  <p:childTnLst>
                                    <p:set>
                                      <p:cBhvr>
                                        <p:cTn id="27" dur="1" fill="hold">
                                          <p:stCondLst>
                                            <p:cond delay="0"/>
                                          </p:stCondLst>
                                        </p:cTn>
                                        <p:tgtEl>
                                          <p:spTgt spid="552"/>
                                        </p:tgtEl>
                                        <p:attrNameLst>
                                          <p:attrName>style.visibility</p:attrName>
                                        </p:attrNameLst>
                                      </p:cBhvr>
                                      <p:to>
                                        <p:strVal val="visible"/>
                                      </p:to>
                                    </p:set>
                                    <p:animEffect transition="in" filter="fade">
                                      <p:cBhvr>
                                        <p:cTn id="28" dur="10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Shape 559"/>
          <p:cNvPicPr preferRelativeResize="0"/>
          <p:nvPr/>
        </p:nvPicPr>
        <p:blipFill>
          <a:blip r:embed="rId3">
            <a:alphaModFix/>
          </a:blip>
          <a:stretch>
            <a:fillRect/>
          </a:stretch>
        </p:blipFill>
        <p:spPr>
          <a:xfrm>
            <a:off x="4217431" y="1098825"/>
            <a:ext cx="4109981" cy="3855778"/>
          </a:xfrm>
          <a:prstGeom prst="rect">
            <a:avLst/>
          </a:prstGeom>
          <a:noFill/>
          <a:ln>
            <a:noFill/>
          </a:ln>
        </p:spPr>
      </p:pic>
      <p:sp>
        <p:nvSpPr>
          <p:cNvPr id="560" name="Shape 560"/>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Two DNNs as run in Mainstream</a:t>
            </a:r>
            <a:endParaRPr/>
          </a:p>
        </p:txBody>
      </p:sp>
      <p:pic>
        <p:nvPicPr>
          <p:cNvPr id="561" name="Shape 561"/>
          <p:cNvPicPr preferRelativeResize="0"/>
          <p:nvPr/>
        </p:nvPicPr>
        <p:blipFill rotWithShape="1">
          <a:blip r:embed="rId4">
            <a:alphaModFix/>
          </a:blip>
          <a:srcRect t="21712" r="23815" b="24396"/>
          <a:stretch/>
        </p:blipFill>
        <p:spPr>
          <a:xfrm>
            <a:off x="1578576" y="1190075"/>
            <a:ext cx="2201152" cy="1460701"/>
          </a:xfrm>
          <a:prstGeom prst="rect">
            <a:avLst/>
          </a:prstGeom>
          <a:noFill/>
          <a:ln>
            <a:noFill/>
          </a:ln>
        </p:spPr>
      </p:pic>
      <p:pic>
        <p:nvPicPr>
          <p:cNvPr id="562" name="Shape 562"/>
          <p:cNvPicPr preferRelativeResize="0"/>
          <p:nvPr/>
        </p:nvPicPr>
        <p:blipFill rotWithShape="1">
          <a:blip r:embed="rId5">
            <a:alphaModFix/>
          </a:blip>
          <a:srcRect t="15885" r="26475" b="17981"/>
          <a:stretch/>
        </p:blipFill>
        <p:spPr>
          <a:xfrm>
            <a:off x="1578575" y="2803180"/>
            <a:ext cx="2127049" cy="1795018"/>
          </a:xfrm>
          <a:prstGeom prst="rect">
            <a:avLst/>
          </a:prstGeom>
          <a:noFill/>
          <a:ln>
            <a:noFill/>
          </a:ln>
        </p:spPr>
      </p:pic>
      <p:sp>
        <p:nvSpPr>
          <p:cNvPr id="563" name="Shape 563"/>
          <p:cNvSpPr txBox="1"/>
          <p:nvPr/>
        </p:nvSpPr>
        <p:spPr>
          <a:xfrm>
            <a:off x="3779725" y="2650775"/>
            <a:ext cx="537900" cy="4572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sz="4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9"/>
                                        </p:tgtEl>
                                        <p:attrNameLst>
                                          <p:attrName>style.visibility</p:attrName>
                                        </p:attrNameLst>
                                      </p:cBhvr>
                                      <p:to>
                                        <p:strVal val="visible"/>
                                      </p:to>
                                    </p:set>
                                    <p:animEffect transition="in" filter="fade">
                                      <p:cBhvr>
                                        <p:cTn id="7" dur="10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Shape 568"/>
          <p:cNvPicPr preferRelativeResize="0"/>
          <p:nvPr/>
        </p:nvPicPr>
        <p:blipFill>
          <a:blip r:embed="rId3">
            <a:alphaModFix/>
          </a:blip>
          <a:stretch>
            <a:fillRect/>
          </a:stretch>
        </p:blipFill>
        <p:spPr>
          <a:xfrm>
            <a:off x="4217431" y="1098825"/>
            <a:ext cx="4109981" cy="3855778"/>
          </a:xfrm>
          <a:prstGeom prst="rect">
            <a:avLst/>
          </a:prstGeom>
          <a:noFill/>
          <a:ln>
            <a:noFill/>
          </a:ln>
        </p:spPr>
      </p:pic>
      <p:sp>
        <p:nvSpPr>
          <p:cNvPr id="569" name="Shape 569"/>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Two DNNs as run in Mainstream</a:t>
            </a:r>
            <a:endParaRPr/>
          </a:p>
        </p:txBody>
      </p:sp>
      <p:pic>
        <p:nvPicPr>
          <p:cNvPr id="570" name="Shape 570"/>
          <p:cNvPicPr preferRelativeResize="0"/>
          <p:nvPr/>
        </p:nvPicPr>
        <p:blipFill>
          <a:blip r:embed="rId4">
            <a:alphaModFix/>
          </a:blip>
          <a:stretch>
            <a:fillRect/>
          </a:stretch>
        </p:blipFill>
        <p:spPr>
          <a:xfrm>
            <a:off x="4217438" y="1098825"/>
            <a:ext cx="4109981" cy="3855778"/>
          </a:xfrm>
          <a:prstGeom prst="rect">
            <a:avLst/>
          </a:prstGeom>
          <a:noFill/>
          <a:ln>
            <a:noFill/>
          </a:ln>
        </p:spPr>
      </p:pic>
      <p:pic>
        <p:nvPicPr>
          <p:cNvPr id="571" name="Shape 571"/>
          <p:cNvPicPr preferRelativeResize="0"/>
          <p:nvPr/>
        </p:nvPicPr>
        <p:blipFill rotWithShape="1">
          <a:blip r:embed="rId5">
            <a:alphaModFix/>
          </a:blip>
          <a:srcRect l="22600" t="7732" b="13842"/>
          <a:stretch/>
        </p:blipFill>
        <p:spPr>
          <a:xfrm>
            <a:off x="1576372" y="1914778"/>
            <a:ext cx="1474688" cy="2043503"/>
          </a:xfrm>
          <a:prstGeom prst="rect">
            <a:avLst/>
          </a:prstGeom>
          <a:noFill/>
          <a:ln>
            <a:noFill/>
          </a:ln>
        </p:spPr>
      </p:pic>
      <p:cxnSp>
        <p:nvCxnSpPr>
          <p:cNvPr id="572" name="Shape 572"/>
          <p:cNvCxnSpPr/>
          <p:nvPr/>
        </p:nvCxnSpPr>
        <p:spPr>
          <a:xfrm>
            <a:off x="3571513" y="3022050"/>
            <a:ext cx="471600" cy="9300"/>
          </a:xfrm>
          <a:prstGeom prst="straightConnector1">
            <a:avLst/>
          </a:prstGeom>
          <a:noFill/>
          <a:ln w="28575" cap="flat" cmpd="sng">
            <a:solidFill>
              <a:srgbClr val="434343"/>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1"/>
                                        <p:tgtEl>
                                          <p:spTgt spid="571"/>
                                        </p:tgtEl>
                                      </p:cBhvr>
                                    </p:animEffect>
                                  </p:childTnLst>
                                </p:cTn>
                              </p:par>
                              <p:par>
                                <p:cTn id="8" presetID="10" presetClass="entr" presetSubtype="0" fill="hold" nodeType="withEffect">
                                  <p:stCondLst>
                                    <p:cond delay="0"/>
                                  </p:stCondLst>
                                  <p:childTnLst>
                                    <p:set>
                                      <p:cBhvr>
                                        <p:cTn id="9" dur="1" fill="hold">
                                          <p:stCondLst>
                                            <p:cond delay="0"/>
                                          </p:stCondLst>
                                        </p:cTn>
                                        <p:tgtEl>
                                          <p:spTgt spid="572"/>
                                        </p:tgtEl>
                                        <p:attrNameLst>
                                          <p:attrName>style.visibility</p:attrName>
                                        </p:attrNameLst>
                                      </p:cBhvr>
                                      <p:to>
                                        <p:strVal val="visible"/>
                                      </p:to>
                                    </p:set>
                                    <p:animEffect transition="in" filter="fade">
                                      <p:cBhvr>
                                        <p:cTn id="10" dur="1"/>
                                        <p:tgtEl>
                                          <p:spTgt spid="5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70"/>
                                        </p:tgtEl>
                                        <p:attrNameLst>
                                          <p:attrName>style.visibility</p:attrName>
                                        </p:attrNameLst>
                                      </p:cBhvr>
                                      <p:to>
                                        <p:strVal val="visible"/>
                                      </p:to>
                                    </p:set>
                                    <p:animEffect transition="in" filter="fade">
                                      <p:cBhvr>
                                        <p:cTn id="15" dur="1"/>
                                        <p:tgtEl>
                                          <p:spTgt spid="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0" y="-1031975"/>
            <a:ext cx="9325349" cy="6207176"/>
          </a:xfrm>
          <a:prstGeom prst="rect">
            <a:avLst/>
          </a:prstGeom>
          <a:noFill/>
          <a:ln>
            <a:noFill/>
          </a:ln>
        </p:spPr>
      </p:pic>
      <p:sp>
        <p:nvSpPr>
          <p:cNvPr id="71" name="Shape 71"/>
          <p:cNvSpPr/>
          <p:nvPr/>
        </p:nvSpPr>
        <p:spPr>
          <a:xfrm>
            <a:off x="6108375" y="1172872"/>
            <a:ext cx="1976400" cy="1003800"/>
          </a:xfrm>
          <a:prstGeom prst="rect">
            <a:avLst/>
          </a:prstGeom>
          <a:solidFill>
            <a:srgbClr val="EFEFEF"/>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Fender-bender monitor</a:t>
            </a:r>
            <a:endParaRPr sz="2500" dirty="0">
              <a:latin typeface="Avenir Next Condensed Regular" charset="0"/>
              <a:ea typeface="Avenir Next Condensed Regular" charset="0"/>
              <a:cs typeface="Avenir Next Condensed Regular" charset="0"/>
              <a:sym typeface="Pathway Gothic One"/>
            </a:endParaRPr>
          </a:p>
        </p:txBody>
      </p:sp>
      <p:sp>
        <p:nvSpPr>
          <p:cNvPr id="72" name="Shape 72"/>
          <p:cNvSpPr/>
          <p:nvPr/>
        </p:nvSpPr>
        <p:spPr>
          <a:xfrm>
            <a:off x="1358500" y="2297947"/>
            <a:ext cx="1781400" cy="1003800"/>
          </a:xfrm>
          <a:prstGeom prst="rect">
            <a:avLst/>
          </a:prstGeom>
          <a:solidFill>
            <a:srgbClr val="EFEFEF"/>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Parking spot finder</a:t>
            </a:r>
            <a:endParaRPr sz="2500" dirty="0">
              <a:latin typeface="Avenir Next Condensed Regular" charset="0"/>
              <a:ea typeface="Avenir Next Condensed Regular" charset="0"/>
              <a:cs typeface="Avenir Next Condensed Regular" charset="0"/>
              <a:sym typeface="Pathway Gothic One"/>
            </a:endParaRPr>
          </a:p>
        </p:txBody>
      </p:sp>
      <p:sp>
        <p:nvSpPr>
          <p:cNvPr id="73" name="Shape 73"/>
          <p:cNvSpPr/>
          <p:nvPr/>
        </p:nvSpPr>
        <p:spPr>
          <a:xfrm>
            <a:off x="5533875" y="3189572"/>
            <a:ext cx="1742400" cy="1003800"/>
          </a:xfrm>
          <a:prstGeom prst="rect">
            <a:avLst/>
          </a:prstGeom>
          <a:solidFill>
            <a:srgbClr val="EFEFEF"/>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Chevy Tahoe detector</a:t>
            </a:r>
            <a:endParaRPr sz="2500" dirty="0">
              <a:latin typeface="Avenir Next Condensed Regular" charset="0"/>
              <a:ea typeface="Avenir Next Condensed Regular" charset="0"/>
              <a:cs typeface="Avenir Next Condensed Regular" charset="0"/>
              <a:sym typeface="Pathway Gothic One"/>
            </a:endParaRPr>
          </a:p>
        </p:txBody>
      </p:sp>
      <p:sp>
        <p:nvSpPr>
          <p:cNvPr id="74" name="Shape 74"/>
          <p:cNvSpPr/>
          <p:nvPr/>
        </p:nvSpPr>
        <p:spPr>
          <a:xfrm>
            <a:off x="2057575" y="629422"/>
            <a:ext cx="2277000" cy="1003800"/>
          </a:xfrm>
          <a:prstGeom prst="rect">
            <a:avLst/>
          </a:prstGeom>
          <a:solidFill>
            <a:srgbClr val="EFEFEF"/>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Parking violation monitor</a:t>
            </a:r>
            <a:endParaRPr sz="2500" dirty="0">
              <a:latin typeface="Avenir Next Condensed Regular" charset="0"/>
              <a:ea typeface="Avenir Next Condensed Regular" charset="0"/>
              <a:cs typeface="Avenir Next Condensed Regular" charset="0"/>
              <a:sym typeface="Pathway Gothic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1"/>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1"/>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Mainstream’s Approach</a:t>
            </a:r>
            <a:endParaRPr dirty="0"/>
          </a:p>
        </p:txBody>
      </p:sp>
      <p:sp>
        <p:nvSpPr>
          <p:cNvPr id="578" name="Shape 578"/>
          <p:cNvSpPr txBox="1">
            <a:spLocks noGrp="1"/>
          </p:cNvSpPr>
          <p:nvPr>
            <p:ph type="body" idx="1"/>
          </p:nvPr>
        </p:nvSpPr>
        <p:spPr>
          <a:xfrm>
            <a:off x="311700" y="1152425"/>
            <a:ext cx="8520600" cy="33027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dirty="0">
                <a:solidFill>
                  <a:schemeClr val="accent3"/>
                </a:solidFill>
              </a:rPr>
              <a:t>Merge</a:t>
            </a:r>
            <a:r>
              <a:rPr lang="en" dirty="0"/>
              <a:t> the video stream processing of concurrent applications</a:t>
            </a:r>
            <a:endParaRPr dirty="0"/>
          </a:p>
          <a:p>
            <a:pPr marL="457200" lvl="0" indent="-355600" rtl="0">
              <a:spcBef>
                <a:spcPts val="0"/>
              </a:spcBef>
              <a:spcAft>
                <a:spcPts val="0"/>
              </a:spcAft>
              <a:buSzPts val="2000"/>
              <a:buChar char="●"/>
            </a:pPr>
            <a:r>
              <a:rPr lang="en" dirty="0">
                <a:solidFill>
                  <a:schemeClr val="accent3"/>
                </a:solidFill>
              </a:rPr>
              <a:t>Dynamically</a:t>
            </a:r>
            <a:r>
              <a:rPr lang="en" dirty="0"/>
              <a:t> determine how much processing to share vs. specialize</a:t>
            </a:r>
            <a:endParaRPr dirty="0"/>
          </a:p>
          <a:p>
            <a:pPr marL="914400" lvl="1" indent="-323850" rtl="0">
              <a:spcBef>
                <a:spcPts val="0"/>
              </a:spcBef>
              <a:spcAft>
                <a:spcPts val="0"/>
              </a:spcAft>
              <a:buSzPts val="1500"/>
              <a:buChar char="○"/>
            </a:pPr>
            <a:r>
              <a:rPr lang="en" dirty="0">
                <a:latin typeface="Avenir Next Condensed Regular" charset="0"/>
                <a:ea typeface="Avenir Next Condensed Regular" charset="0"/>
                <a:cs typeface="Avenir Next Condensed Regular" charset="0"/>
              </a:rPr>
              <a:t>Based on available resources, other applications</a:t>
            </a:r>
            <a:endParaRPr dirty="0">
              <a:latin typeface="Avenir Next Condensed Regular" charset="0"/>
              <a:ea typeface="Avenir Next Condensed Regular" charset="0"/>
              <a:cs typeface="Avenir Next Condensed Regular" charset="0"/>
            </a:endParaRPr>
          </a:p>
          <a:p>
            <a:pPr marL="914400" lvl="1" indent="-323850" rtl="0">
              <a:spcBef>
                <a:spcPts val="0"/>
              </a:spcBef>
              <a:spcAft>
                <a:spcPts val="0"/>
              </a:spcAft>
              <a:buSzPts val="1500"/>
              <a:buChar char="○"/>
            </a:pPr>
            <a:r>
              <a:rPr lang="en" dirty="0">
                <a:latin typeface="Avenir Next Condensed Regular" charset="0"/>
                <a:ea typeface="Avenir Next Condensed Regular" charset="0"/>
                <a:cs typeface="Avenir Next Condensed Regular" charset="0"/>
              </a:rPr>
              <a:t>Maximize application effectiveness</a:t>
            </a:r>
            <a:endParaRPr dirty="0">
              <a:latin typeface="Avenir Next Condensed Regular" charset="0"/>
              <a:ea typeface="Avenir Next Condensed Regular" charset="0"/>
              <a:cs typeface="Avenir Next Condensed Regular"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Performance trade-offs from specialization</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p:nvPr/>
        </p:nvSpPr>
        <p:spPr>
          <a:xfrm>
            <a:off x="613275" y="1405288"/>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89" name="Shape 589"/>
          <p:cNvSpPr/>
          <p:nvPr/>
        </p:nvSpPr>
        <p:spPr>
          <a:xfrm>
            <a:off x="613275" y="1898824"/>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0" name="Shape 590"/>
          <p:cNvSpPr/>
          <p:nvPr/>
        </p:nvSpPr>
        <p:spPr>
          <a:xfrm>
            <a:off x="613275" y="2392361"/>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1" name="Shape 591"/>
          <p:cNvSpPr/>
          <p:nvPr/>
        </p:nvSpPr>
        <p:spPr>
          <a:xfrm>
            <a:off x="1026125" y="1652056"/>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2" name="Shape 592"/>
          <p:cNvSpPr/>
          <p:nvPr/>
        </p:nvSpPr>
        <p:spPr>
          <a:xfrm>
            <a:off x="1026125" y="2145593"/>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593" name="Shape 593"/>
          <p:cNvCxnSpPr>
            <a:stCxn id="588" idx="6"/>
            <a:endCxn id="591" idx="1"/>
          </p:cNvCxnSpPr>
          <p:nvPr/>
        </p:nvCxnSpPr>
        <p:spPr>
          <a:xfrm>
            <a:off x="1026075" y="1611688"/>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594" name="Shape 594"/>
          <p:cNvCxnSpPr>
            <a:stCxn id="589" idx="6"/>
            <a:endCxn id="591" idx="3"/>
          </p:cNvCxnSpPr>
          <p:nvPr/>
        </p:nvCxnSpPr>
        <p:spPr>
          <a:xfrm rot="10800000" flipH="1">
            <a:off x="1026075" y="20044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595" name="Shape 595"/>
          <p:cNvCxnSpPr>
            <a:stCxn id="589" idx="6"/>
            <a:endCxn id="592" idx="1"/>
          </p:cNvCxnSpPr>
          <p:nvPr/>
        </p:nvCxnSpPr>
        <p:spPr>
          <a:xfrm>
            <a:off x="1026075" y="21052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596" name="Shape 596"/>
          <p:cNvCxnSpPr>
            <a:stCxn id="590" idx="6"/>
            <a:endCxn id="592" idx="3"/>
          </p:cNvCxnSpPr>
          <p:nvPr/>
        </p:nvCxnSpPr>
        <p:spPr>
          <a:xfrm rot="10800000" flipH="1">
            <a:off x="1026075" y="2497961"/>
            <a:ext cx="60600" cy="100800"/>
          </a:xfrm>
          <a:prstGeom prst="straightConnector1">
            <a:avLst/>
          </a:prstGeom>
          <a:noFill/>
          <a:ln w="19050" cap="flat" cmpd="sng">
            <a:solidFill>
              <a:srgbClr val="000000"/>
            </a:solidFill>
            <a:prstDash val="solid"/>
            <a:round/>
            <a:headEnd type="none" w="lg" len="lg"/>
            <a:tailEnd type="none" w="lg" len="lg"/>
          </a:ln>
        </p:spPr>
      </p:cxnSp>
      <p:sp>
        <p:nvSpPr>
          <p:cNvPr id="597" name="Shape 597"/>
          <p:cNvSpPr/>
          <p:nvPr/>
        </p:nvSpPr>
        <p:spPr>
          <a:xfrm>
            <a:off x="1459167" y="1405288"/>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8" name="Shape 598"/>
          <p:cNvSpPr/>
          <p:nvPr/>
        </p:nvSpPr>
        <p:spPr>
          <a:xfrm>
            <a:off x="1459167" y="1898824"/>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9" name="Shape 599"/>
          <p:cNvSpPr/>
          <p:nvPr/>
        </p:nvSpPr>
        <p:spPr>
          <a:xfrm>
            <a:off x="1459167" y="2392361"/>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0" name="Shape 600"/>
          <p:cNvSpPr/>
          <p:nvPr/>
        </p:nvSpPr>
        <p:spPr>
          <a:xfrm>
            <a:off x="1872017" y="1652056"/>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01" name="Shape 601"/>
          <p:cNvSpPr/>
          <p:nvPr/>
        </p:nvSpPr>
        <p:spPr>
          <a:xfrm>
            <a:off x="1872017" y="2145593"/>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602" name="Shape 602"/>
          <p:cNvCxnSpPr>
            <a:stCxn id="597" idx="6"/>
            <a:endCxn id="600" idx="1"/>
          </p:cNvCxnSpPr>
          <p:nvPr/>
        </p:nvCxnSpPr>
        <p:spPr>
          <a:xfrm>
            <a:off x="1871967" y="1611688"/>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3" name="Shape 603"/>
          <p:cNvCxnSpPr>
            <a:stCxn id="598" idx="6"/>
            <a:endCxn id="600" idx="3"/>
          </p:cNvCxnSpPr>
          <p:nvPr/>
        </p:nvCxnSpPr>
        <p:spPr>
          <a:xfrm rot="10800000" flipH="1">
            <a:off x="1871967" y="20044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4" name="Shape 604"/>
          <p:cNvCxnSpPr>
            <a:stCxn id="598" idx="6"/>
            <a:endCxn id="601" idx="1"/>
          </p:cNvCxnSpPr>
          <p:nvPr/>
        </p:nvCxnSpPr>
        <p:spPr>
          <a:xfrm>
            <a:off x="1871967" y="21052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5" name="Shape 605"/>
          <p:cNvCxnSpPr>
            <a:stCxn id="599" idx="6"/>
            <a:endCxn id="601" idx="3"/>
          </p:cNvCxnSpPr>
          <p:nvPr/>
        </p:nvCxnSpPr>
        <p:spPr>
          <a:xfrm rot="10800000" flipH="1">
            <a:off x="1871967" y="2497961"/>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6" name="Shape 606"/>
          <p:cNvCxnSpPr>
            <a:stCxn id="591" idx="6"/>
            <a:endCxn id="597" idx="3"/>
          </p:cNvCxnSpPr>
          <p:nvPr/>
        </p:nvCxnSpPr>
        <p:spPr>
          <a:xfrm rot="10800000" flipH="1">
            <a:off x="1438925" y="1757656"/>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07" name="Shape 607"/>
          <p:cNvCxnSpPr>
            <a:endCxn id="591" idx="6"/>
          </p:cNvCxnSpPr>
          <p:nvPr/>
        </p:nvCxnSpPr>
        <p:spPr>
          <a:xfrm rot="10800000">
            <a:off x="1438925" y="1858456"/>
            <a:ext cx="88800" cy="88800"/>
          </a:xfrm>
          <a:prstGeom prst="straightConnector1">
            <a:avLst/>
          </a:prstGeom>
          <a:noFill/>
          <a:ln w="19050" cap="flat" cmpd="sng">
            <a:solidFill>
              <a:srgbClr val="000000"/>
            </a:solidFill>
            <a:prstDash val="solid"/>
            <a:round/>
            <a:headEnd type="none" w="lg" len="lg"/>
            <a:tailEnd type="none" w="lg" len="lg"/>
          </a:ln>
        </p:spPr>
      </p:cxnSp>
      <p:cxnSp>
        <p:nvCxnSpPr>
          <p:cNvPr id="608" name="Shape 608"/>
          <p:cNvCxnSpPr/>
          <p:nvPr/>
        </p:nvCxnSpPr>
        <p:spPr>
          <a:xfrm rot="10800000" flipH="1">
            <a:off x="1438974" y="2257171"/>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09" name="Shape 609"/>
          <p:cNvCxnSpPr/>
          <p:nvPr/>
        </p:nvCxnSpPr>
        <p:spPr>
          <a:xfrm rot="10800000">
            <a:off x="1439117" y="2358115"/>
            <a:ext cx="88800" cy="88800"/>
          </a:xfrm>
          <a:prstGeom prst="straightConnector1">
            <a:avLst/>
          </a:prstGeom>
          <a:noFill/>
          <a:ln w="19050" cap="flat" cmpd="sng">
            <a:solidFill>
              <a:srgbClr val="000000"/>
            </a:solidFill>
            <a:prstDash val="solid"/>
            <a:round/>
            <a:headEnd type="none" w="lg" len="lg"/>
            <a:tailEnd type="none" w="lg" len="lg"/>
          </a:ln>
        </p:spPr>
      </p:cxnSp>
      <p:sp>
        <p:nvSpPr>
          <p:cNvPr id="610" name="Shape 610"/>
          <p:cNvSpPr/>
          <p:nvPr/>
        </p:nvSpPr>
        <p:spPr>
          <a:xfrm>
            <a:off x="2486431" y="2156250"/>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11" name="Shape 611"/>
          <p:cNvSpPr/>
          <p:nvPr/>
        </p:nvSpPr>
        <p:spPr>
          <a:xfrm>
            <a:off x="2486431" y="2649787"/>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12" name="Shape 612"/>
          <p:cNvSpPr/>
          <p:nvPr/>
        </p:nvSpPr>
        <p:spPr>
          <a:xfrm>
            <a:off x="2486431" y="3143323"/>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613" name="Shape 613"/>
          <p:cNvCxnSpPr>
            <a:stCxn id="600" idx="6"/>
            <a:endCxn id="610" idx="2"/>
          </p:cNvCxnSpPr>
          <p:nvPr/>
        </p:nvCxnSpPr>
        <p:spPr>
          <a:xfrm>
            <a:off x="2284817" y="1858456"/>
            <a:ext cx="201600" cy="504300"/>
          </a:xfrm>
          <a:prstGeom prst="straightConnector1">
            <a:avLst/>
          </a:prstGeom>
          <a:noFill/>
          <a:ln w="9525" cap="flat" cmpd="sng">
            <a:solidFill>
              <a:srgbClr val="000000"/>
            </a:solidFill>
            <a:prstDash val="solid"/>
            <a:round/>
            <a:headEnd type="none" w="lg" len="lg"/>
            <a:tailEnd type="none" w="lg" len="lg"/>
          </a:ln>
        </p:spPr>
      </p:cxnSp>
      <p:cxnSp>
        <p:nvCxnSpPr>
          <p:cNvPr id="614" name="Shape 614"/>
          <p:cNvCxnSpPr>
            <a:stCxn id="600" idx="6"/>
            <a:endCxn id="611" idx="2"/>
          </p:cNvCxnSpPr>
          <p:nvPr/>
        </p:nvCxnSpPr>
        <p:spPr>
          <a:xfrm>
            <a:off x="2284817" y="1858456"/>
            <a:ext cx="201600" cy="997800"/>
          </a:xfrm>
          <a:prstGeom prst="straightConnector1">
            <a:avLst/>
          </a:prstGeom>
          <a:noFill/>
          <a:ln w="9525" cap="flat" cmpd="sng">
            <a:solidFill>
              <a:srgbClr val="000000"/>
            </a:solidFill>
            <a:prstDash val="solid"/>
            <a:round/>
            <a:headEnd type="none" w="lg" len="lg"/>
            <a:tailEnd type="none" w="lg" len="lg"/>
          </a:ln>
        </p:spPr>
      </p:cxnSp>
      <p:cxnSp>
        <p:nvCxnSpPr>
          <p:cNvPr id="615" name="Shape 615"/>
          <p:cNvCxnSpPr>
            <a:stCxn id="600" idx="6"/>
            <a:endCxn id="612" idx="2"/>
          </p:cNvCxnSpPr>
          <p:nvPr/>
        </p:nvCxnSpPr>
        <p:spPr>
          <a:xfrm>
            <a:off x="2284817" y="1858456"/>
            <a:ext cx="201600" cy="1491300"/>
          </a:xfrm>
          <a:prstGeom prst="straightConnector1">
            <a:avLst/>
          </a:prstGeom>
          <a:noFill/>
          <a:ln w="9525" cap="flat" cmpd="sng">
            <a:solidFill>
              <a:srgbClr val="000000"/>
            </a:solidFill>
            <a:prstDash val="solid"/>
            <a:round/>
            <a:headEnd type="none" w="lg" len="lg"/>
            <a:tailEnd type="none" w="lg" len="lg"/>
          </a:ln>
        </p:spPr>
      </p:cxnSp>
      <p:cxnSp>
        <p:nvCxnSpPr>
          <p:cNvPr id="616" name="Shape 616"/>
          <p:cNvCxnSpPr>
            <a:stCxn id="601" idx="6"/>
            <a:endCxn id="611" idx="2"/>
          </p:cNvCxnSpPr>
          <p:nvPr/>
        </p:nvCxnSpPr>
        <p:spPr>
          <a:xfrm>
            <a:off x="2284817" y="2351993"/>
            <a:ext cx="201600" cy="504300"/>
          </a:xfrm>
          <a:prstGeom prst="straightConnector1">
            <a:avLst/>
          </a:prstGeom>
          <a:noFill/>
          <a:ln w="9525" cap="flat" cmpd="sng">
            <a:solidFill>
              <a:srgbClr val="000000"/>
            </a:solidFill>
            <a:prstDash val="solid"/>
            <a:round/>
            <a:headEnd type="none" w="lg" len="lg"/>
            <a:tailEnd type="none" w="lg" len="lg"/>
          </a:ln>
        </p:spPr>
      </p:cxnSp>
      <p:cxnSp>
        <p:nvCxnSpPr>
          <p:cNvPr id="617" name="Shape 617"/>
          <p:cNvCxnSpPr>
            <a:stCxn id="601" idx="6"/>
            <a:endCxn id="610" idx="2"/>
          </p:cNvCxnSpPr>
          <p:nvPr/>
        </p:nvCxnSpPr>
        <p:spPr>
          <a:xfrm>
            <a:off x="2284817" y="2351993"/>
            <a:ext cx="201600" cy="10800"/>
          </a:xfrm>
          <a:prstGeom prst="straightConnector1">
            <a:avLst/>
          </a:prstGeom>
          <a:noFill/>
          <a:ln w="9525" cap="flat" cmpd="sng">
            <a:solidFill>
              <a:srgbClr val="000000"/>
            </a:solidFill>
            <a:prstDash val="solid"/>
            <a:round/>
            <a:headEnd type="none" w="lg" len="lg"/>
            <a:tailEnd type="none" w="lg" len="lg"/>
          </a:ln>
        </p:spPr>
      </p:cxnSp>
      <p:cxnSp>
        <p:nvCxnSpPr>
          <p:cNvPr id="618" name="Shape 618"/>
          <p:cNvCxnSpPr>
            <a:stCxn id="601" idx="6"/>
            <a:endCxn id="612" idx="2"/>
          </p:cNvCxnSpPr>
          <p:nvPr/>
        </p:nvCxnSpPr>
        <p:spPr>
          <a:xfrm>
            <a:off x="2284817" y="2351993"/>
            <a:ext cx="201600" cy="997800"/>
          </a:xfrm>
          <a:prstGeom prst="straightConnector1">
            <a:avLst/>
          </a:prstGeom>
          <a:noFill/>
          <a:ln w="9525" cap="flat" cmpd="sng">
            <a:solidFill>
              <a:srgbClr val="000000"/>
            </a:solidFill>
            <a:prstDash val="solid"/>
            <a:round/>
            <a:headEnd type="none" w="lg" len="lg"/>
            <a:tailEnd type="none" w="lg" len="lg"/>
          </a:ln>
        </p:spPr>
      </p:cxnSp>
      <p:cxnSp>
        <p:nvCxnSpPr>
          <p:cNvPr id="619" name="Shape 619"/>
          <p:cNvCxnSpPr/>
          <p:nvPr/>
        </p:nvCxnSpPr>
        <p:spPr>
          <a:xfrm>
            <a:off x="2899339" y="2359495"/>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20" name="Shape 620"/>
          <p:cNvCxnSpPr/>
          <p:nvPr/>
        </p:nvCxnSpPr>
        <p:spPr>
          <a:xfrm>
            <a:off x="2899339" y="2855600"/>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21" name="Shape 621"/>
          <p:cNvCxnSpPr/>
          <p:nvPr/>
        </p:nvCxnSpPr>
        <p:spPr>
          <a:xfrm>
            <a:off x="2899339" y="3351704"/>
            <a:ext cx="163500" cy="1200"/>
          </a:xfrm>
          <a:prstGeom prst="straightConnector1">
            <a:avLst/>
          </a:prstGeom>
          <a:noFill/>
          <a:ln w="19050" cap="flat" cmpd="sng">
            <a:solidFill>
              <a:srgbClr val="000000"/>
            </a:solidFill>
            <a:prstDash val="solid"/>
            <a:round/>
            <a:headEnd type="none" w="lg" len="lg"/>
            <a:tailEnd type="triangle" w="lg" len="lg"/>
          </a:ln>
        </p:spPr>
      </p:cxnSp>
      <p:sp>
        <p:nvSpPr>
          <p:cNvPr id="622" name="Shape 622"/>
          <p:cNvSpPr/>
          <p:nvPr/>
        </p:nvSpPr>
        <p:spPr>
          <a:xfrm>
            <a:off x="3062693" y="2179157"/>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23" name="Shape 623"/>
          <p:cNvSpPr/>
          <p:nvPr/>
        </p:nvSpPr>
        <p:spPr>
          <a:xfrm>
            <a:off x="3070514" y="2670943"/>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24" name="Shape 624"/>
          <p:cNvSpPr/>
          <p:nvPr/>
        </p:nvSpPr>
        <p:spPr>
          <a:xfrm>
            <a:off x="3070514" y="3171366"/>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25" name="Shape 625"/>
          <p:cNvSpPr/>
          <p:nvPr/>
        </p:nvSpPr>
        <p:spPr>
          <a:xfrm>
            <a:off x="2486381" y="675663"/>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26" name="Shape 626"/>
          <p:cNvSpPr/>
          <p:nvPr/>
        </p:nvSpPr>
        <p:spPr>
          <a:xfrm>
            <a:off x="2486381" y="1169199"/>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27" name="Shape 627"/>
          <p:cNvSpPr/>
          <p:nvPr/>
        </p:nvSpPr>
        <p:spPr>
          <a:xfrm>
            <a:off x="2486381" y="1662736"/>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628" name="Shape 628"/>
          <p:cNvCxnSpPr>
            <a:stCxn id="600" idx="6"/>
            <a:endCxn id="625" idx="2"/>
          </p:cNvCxnSpPr>
          <p:nvPr/>
        </p:nvCxnSpPr>
        <p:spPr>
          <a:xfrm rot="10800000" flipH="1">
            <a:off x="2284817" y="881956"/>
            <a:ext cx="201600" cy="976500"/>
          </a:xfrm>
          <a:prstGeom prst="straightConnector1">
            <a:avLst/>
          </a:prstGeom>
          <a:noFill/>
          <a:ln w="9525" cap="flat" cmpd="sng">
            <a:solidFill>
              <a:srgbClr val="000000"/>
            </a:solidFill>
            <a:prstDash val="solid"/>
            <a:round/>
            <a:headEnd type="none" w="lg" len="lg"/>
            <a:tailEnd type="none" w="lg" len="lg"/>
          </a:ln>
        </p:spPr>
      </p:cxnSp>
      <p:cxnSp>
        <p:nvCxnSpPr>
          <p:cNvPr id="629" name="Shape 629"/>
          <p:cNvCxnSpPr>
            <a:stCxn id="600" idx="6"/>
            <a:endCxn id="626" idx="2"/>
          </p:cNvCxnSpPr>
          <p:nvPr/>
        </p:nvCxnSpPr>
        <p:spPr>
          <a:xfrm rot="10800000" flipH="1">
            <a:off x="2284817" y="1375456"/>
            <a:ext cx="201600" cy="483000"/>
          </a:xfrm>
          <a:prstGeom prst="straightConnector1">
            <a:avLst/>
          </a:prstGeom>
          <a:noFill/>
          <a:ln w="9525" cap="flat" cmpd="sng">
            <a:solidFill>
              <a:srgbClr val="000000"/>
            </a:solidFill>
            <a:prstDash val="solid"/>
            <a:round/>
            <a:headEnd type="none" w="lg" len="lg"/>
            <a:tailEnd type="none" w="lg" len="lg"/>
          </a:ln>
        </p:spPr>
      </p:cxnSp>
      <p:cxnSp>
        <p:nvCxnSpPr>
          <p:cNvPr id="630" name="Shape 630"/>
          <p:cNvCxnSpPr>
            <a:stCxn id="600" idx="6"/>
            <a:endCxn id="627" idx="2"/>
          </p:cNvCxnSpPr>
          <p:nvPr/>
        </p:nvCxnSpPr>
        <p:spPr>
          <a:xfrm>
            <a:off x="2284817" y="1858456"/>
            <a:ext cx="201600" cy="10800"/>
          </a:xfrm>
          <a:prstGeom prst="straightConnector1">
            <a:avLst/>
          </a:prstGeom>
          <a:noFill/>
          <a:ln w="9525" cap="flat" cmpd="sng">
            <a:solidFill>
              <a:srgbClr val="000000"/>
            </a:solidFill>
            <a:prstDash val="solid"/>
            <a:round/>
            <a:headEnd type="none" w="lg" len="lg"/>
            <a:tailEnd type="none" w="lg" len="lg"/>
          </a:ln>
        </p:spPr>
      </p:cxnSp>
      <p:cxnSp>
        <p:nvCxnSpPr>
          <p:cNvPr id="631" name="Shape 631"/>
          <p:cNvCxnSpPr>
            <a:stCxn id="601" idx="6"/>
            <a:endCxn id="626" idx="2"/>
          </p:cNvCxnSpPr>
          <p:nvPr/>
        </p:nvCxnSpPr>
        <p:spPr>
          <a:xfrm rot="10800000" flipH="1">
            <a:off x="2284817" y="1375493"/>
            <a:ext cx="201600" cy="976500"/>
          </a:xfrm>
          <a:prstGeom prst="straightConnector1">
            <a:avLst/>
          </a:prstGeom>
          <a:noFill/>
          <a:ln w="9525" cap="flat" cmpd="sng">
            <a:solidFill>
              <a:srgbClr val="000000"/>
            </a:solidFill>
            <a:prstDash val="solid"/>
            <a:round/>
            <a:headEnd type="none" w="lg" len="lg"/>
            <a:tailEnd type="none" w="lg" len="lg"/>
          </a:ln>
        </p:spPr>
      </p:cxnSp>
      <p:cxnSp>
        <p:nvCxnSpPr>
          <p:cNvPr id="632" name="Shape 632"/>
          <p:cNvCxnSpPr>
            <a:stCxn id="601" idx="6"/>
            <a:endCxn id="625" idx="2"/>
          </p:cNvCxnSpPr>
          <p:nvPr/>
        </p:nvCxnSpPr>
        <p:spPr>
          <a:xfrm rot="10800000" flipH="1">
            <a:off x="2284817" y="881993"/>
            <a:ext cx="201600" cy="1470000"/>
          </a:xfrm>
          <a:prstGeom prst="straightConnector1">
            <a:avLst/>
          </a:prstGeom>
          <a:noFill/>
          <a:ln w="9525" cap="flat" cmpd="sng">
            <a:solidFill>
              <a:srgbClr val="000000"/>
            </a:solidFill>
            <a:prstDash val="solid"/>
            <a:round/>
            <a:headEnd type="none" w="lg" len="lg"/>
            <a:tailEnd type="none" w="lg" len="lg"/>
          </a:ln>
        </p:spPr>
      </p:cxnSp>
      <p:cxnSp>
        <p:nvCxnSpPr>
          <p:cNvPr id="633" name="Shape 633"/>
          <p:cNvCxnSpPr>
            <a:stCxn id="601" idx="6"/>
            <a:endCxn id="627" idx="2"/>
          </p:cNvCxnSpPr>
          <p:nvPr/>
        </p:nvCxnSpPr>
        <p:spPr>
          <a:xfrm rot="10800000" flipH="1">
            <a:off x="2284817" y="1868993"/>
            <a:ext cx="201600" cy="483000"/>
          </a:xfrm>
          <a:prstGeom prst="straightConnector1">
            <a:avLst/>
          </a:prstGeom>
          <a:noFill/>
          <a:ln w="9525" cap="flat" cmpd="sng">
            <a:solidFill>
              <a:srgbClr val="000000"/>
            </a:solidFill>
            <a:prstDash val="solid"/>
            <a:round/>
            <a:headEnd type="none" w="lg" len="lg"/>
            <a:tailEnd type="none" w="lg" len="lg"/>
          </a:ln>
        </p:spPr>
      </p:cxnSp>
      <p:cxnSp>
        <p:nvCxnSpPr>
          <p:cNvPr id="634" name="Shape 634"/>
          <p:cNvCxnSpPr/>
          <p:nvPr/>
        </p:nvCxnSpPr>
        <p:spPr>
          <a:xfrm>
            <a:off x="2899289" y="878908"/>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35" name="Shape 635"/>
          <p:cNvCxnSpPr/>
          <p:nvPr/>
        </p:nvCxnSpPr>
        <p:spPr>
          <a:xfrm>
            <a:off x="2899289" y="1375012"/>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36" name="Shape 636"/>
          <p:cNvCxnSpPr/>
          <p:nvPr/>
        </p:nvCxnSpPr>
        <p:spPr>
          <a:xfrm>
            <a:off x="2899289" y="1871117"/>
            <a:ext cx="163500" cy="1200"/>
          </a:xfrm>
          <a:prstGeom prst="straightConnector1">
            <a:avLst/>
          </a:prstGeom>
          <a:noFill/>
          <a:ln w="19050" cap="flat" cmpd="sng">
            <a:solidFill>
              <a:srgbClr val="000000"/>
            </a:solidFill>
            <a:prstDash val="solid"/>
            <a:round/>
            <a:headEnd type="none" w="lg" len="lg"/>
            <a:tailEnd type="triangle" w="lg" len="lg"/>
          </a:ln>
        </p:spPr>
      </p:cxnSp>
      <p:sp>
        <p:nvSpPr>
          <p:cNvPr id="637" name="Shape 637"/>
          <p:cNvSpPr/>
          <p:nvPr/>
        </p:nvSpPr>
        <p:spPr>
          <a:xfrm>
            <a:off x="3062643" y="698570"/>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38" name="Shape 638"/>
          <p:cNvSpPr/>
          <p:nvPr/>
        </p:nvSpPr>
        <p:spPr>
          <a:xfrm>
            <a:off x="3070464" y="1190355"/>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39" name="Shape 639"/>
          <p:cNvSpPr/>
          <p:nvPr/>
        </p:nvSpPr>
        <p:spPr>
          <a:xfrm>
            <a:off x="3070464" y="1690779"/>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40" name="Shape 640"/>
          <p:cNvSpPr/>
          <p:nvPr/>
        </p:nvSpPr>
        <p:spPr>
          <a:xfrm>
            <a:off x="5018750" y="1355925"/>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41" name="Shape 641"/>
          <p:cNvSpPr/>
          <p:nvPr/>
        </p:nvSpPr>
        <p:spPr>
          <a:xfrm>
            <a:off x="5018750" y="1849462"/>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42" name="Shape 642"/>
          <p:cNvSpPr/>
          <p:nvPr/>
        </p:nvSpPr>
        <p:spPr>
          <a:xfrm>
            <a:off x="5018750" y="2342998"/>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43" name="Shape 643"/>
          <p:cNvSpPr/>
          <p:nvPr/>
        </p:nvSpPr>
        <p:spPr>
          <a:xfrm>
            <a:off x="5791625" y="2403668"/>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44" name="Shape 644"/>
          <p:cNvSpPr/>
          <p:nvPr/>
        </p:nvSpPr>
        <p:spPr>
          <a:xfrm>
            <a:off x="5791625" y="2897205"/>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645" name="Shape 645"/>
          <p:cNvCxnSpPr>
            <a:stCxn id="640" idx="6"/>
            <a:endCxn id="643" idx="1"/>
          </p:cNvCxnSpPr>
          <p:nvPr/>
        </p:nvCxnSpPr>
        <p:spPr>
          <a:xfrm>
            <a:off x="5431550" y="1562325"/>
            <a:ext cx="420600" cy="901800"/>
          </a:xfrm>
          <a:prstGeom prst="straightConnector1">
            <a:avLst/>
          </a:prstGeom>
          <a:noFill/>
          <a:ln w="19050" cap="flat" cmpd="sng">
            <a:solidFill>
              <a:srgbClr val="000000"/>
            </a:solidFill>
            <a:prstDash val="solid"/>
            <a:round/>
            <a:headEnd type="none" w="lg" len="lg"/>
            <a:tailEnd type="none" w="lg" len="lg"/>
          </a:ln>
        </p:spPr>
      </p:cxnSp>
      <p:cxnSp>
        <p:nvCxnSpPr>
          <p:cNvPr id="646" name="Shape 646"/>
          <p:cNvCxnSpPr>
            <a:stCxn id="641" idx="6"/>
            <a:endCxn id="643" idx="3"/>
          </p:cNvCxnSpPr>
          <p:nvPr/>
        </p:nvCxnSpPr>
        <p:spPr>
          <a:xfrm>
            <a:off x="5431550" y="2055862"/>
            <a:ext cx="420600" cy="700200"/>
          </a:xfrm>
          <a:prstGeom prst="straightConnector1">
            <a:avLst/>
          </a:prstGeom>
          <a:noFill/>
          <a:ln w="19050" cap="flat" cmpd="sng">
            <a:solidFill>
              <a:srgbClr val="000000"/>
            </a:solidFill>
            <a:prstDash val="solid"/>
            <a:round/>
            <a:headEnd type="none" w="lg" len="lg"/>
            <a:tailEnd type="none" w="lg" len="lg"/>
          </a:ln>
        </p:spPr>
      </p:cxnSp>
      <p:cxnSp>
        <p:nvCxnSpPr>
          <p:cNvPr id="647" name="Shape 647"/>
          <p:cNvCxnSpPr>
            <a:stCxn id="641" idx="6"/>
            <a:endCxn id="644" idx="1"/>
          </p:cNvCxnSpPr>
          <p:nvPr/>
        </p:nvCxnSpPr>
        <p:spPr>
          <a:xfrm>
            <a:off x="5431550" y="2055862"/>
            <a:ext cx="420600" cy="901800"/>
          </a:xfrm>
          <a:prstGeom prst="straightConnector1">
            <a:avLst/>
          </a:prstGeom>
          <a:noFill/>
          <a:ln w="19050" cap="flat" cmpd="sng">
            <a:solidFill>
              <a:srgbClr val="000000"/>
            </a:solidFill>
            <a:prstDash val="solid"/>
            <a:round/>
            <a:headEnd type="none" w="lg" len="lg"/>
            <a:tailEnd type="none" w="lg" len="lg"/>
          </a:ln>
        </p:spPr>
      </p:cxnSp>
      <p:cxnSp>
        <p:nvCxnSpPr>
          <p:cNvPr id="648" name="Shape 648"/>
          <p:cNvCxnSpPr>
            <a:stCxn id="642" idx="6"/>
            <a:endCxn id="644" idx="3"/>
          </p:cNvCxnSpPr>
          <p:nvPr/>
        </p:nvCxnSpPr>
        <p:spPr>
          <a:xfrm>
            <a:off x="5431550" y="2549398"/>
            <a:ext cx="420600" cy="700200"/>
          </a:xfrm>
          <a:prstGeom prst="straightConnector1">
            <a:avLst/>
          </a:prstGeom>
          <a:noFill/>
          <a:ln w="19050" cap="flat" cmpd="sng">
            <a:solidFill>
              <a:srgbClr val="000000"/>
            </a:solidFill>
            <a:prstDash val="solid"/>
            <a:round/>
            <a:headEnd type="none" w="lg" len="lg"/>
            <a:tailEnd type="none" w="lg" len="lg"/>
          </a:ln>
        </p:spPr>
      </p:cxnSp>
      <p:sp>
        <p:nvSpPr>
          <p:cNvPr id="649" name="Shape 649"/>
          <p:cNvSpPr/>
          <p:nvPr/>
        </p:nvSpPr>
        <p:spPr>
          <a:xfrm>
            <a:off x="6224667" y="2156900"/>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50" name="Shape 650"/>
          <p:cNvSpPr/>
          <p:nvPr/>
        </p:nvSpPr>
        <p:spPr>
          <a:xfrm>
            <a:off x="6224667" y="2650437"/>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51" name="Shape 651"/>
          <p:cNvSpPr/>
          <p:nvPr/>
        </p:nvSpPr>
        <p:spPr>
          <a:xfrm>
            <a:off x="6224667" y="3143973"/>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52" name="Shape 652"/>
          <p:cNvSpPr/>
          <p:nvPr/>
        </p:nvSpPr>
        <p:spPr>
          <a:xfrm>
            <a:off x="6637517" y="2403668"/>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53" name="Shape 653"/>
          <p:cNvSpPr/>
          <p:nvPr/>
        </p:nvSpPr>
        <p:spPr>
          <a:xfrm>
            <a:off x="6637517" y="2897205"/>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654" name="Shape 654"/>
          <p:cNvCxnSpPr>
            <a:stCxn id="649" idx="6"/>
            <a:endCxn id="652" idx="1"/>
          </p:cNvCxnSpPr>
          <p:nvPr/>
        </p:nvCxnSpPr>
        <p:spPr>
          <a:xfrm>
            <a:off x="6637467" y="2363300"/>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5" name="Shape 655"/>
          <p:cNvCxnSpPr>
            <a:stCxn id="650" idx="6"/>
            <a:endCxn id="652" idx="3"/>
          </p:cNvCxnSpPr>
          <p:nvPr/>
        </p:nvCxnSpPr>
        <p:spPr>
          <a:xfrm rot="10800000" flipH="1">
            <a:off x="6637467" y="2756037"/>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6" name="Shape 656"/>
          <p:cNvCxnSpPr>
            <a:stCxn id="650" idx="6"/>
            <a:endCxn id="653" idx="1"/>
          </p:cNvCxnSpPr>
          <p:nvPr/>
        </p:nvCxnSpPr>
        <p:spPr>
          <a:xfrm>
            <a:off x="6637467" y="2856837"/>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7" name="Shape 657"/>
          <p:cNvCxnSpPr>
            <a:stCxn id="651" idx="6"/>
            <a:endCxn id="653" idx="3"/>
          </p:cNvCxnSpPr>
          <p:nvPr/>
        </p:nvCxnSpPr>
        <p:spPr>
          <a:xfrm rot="10800000" flipH="1">
            <a:off x="6637467" y="3249573"/>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8" name="Shape 658"/>
          <p:cNvCxnSpPr>
            <a:stCxn id="643" idx="6"/>
            <a:endCxn id="649" idx="3"/>
          </p:cNvCxnSpPr>
          <p:nvPr/>
        </p:nvCxnSpPr>
        <p:spPr>
          <a:xfrm rot="10800000" flipH="1">
            <a:off x="6204425" y="2509268"/>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59" name="Shape 659"/>
          <p:cNvCxnSpPr>
            <a:endCxn id="643" idx="6"/>
          </p:cNvCxnSpPr>
          <p:nvPr/>
        </p:nvCxnSpPr>
        <p:spPr>
          <a:xfrm rot="10800000">
            <a:off x="6204425" y="2610068"/>
            <a:ext cx="88800" cy="88800"/>
          </a:xfrm>
          <a:prstGeom prst="straightConnector1">
            <a:avLst/>
          </a:prstGeom>
          <a:noFill/>
          <a:ln w="19050" cap="flat" cmpd="sng">
            <a:solidFill>
              <a:srgbClr val="000000"/>
            </a:solidFill>
            <a:prstDash val="solid"/>
            <a:round/>
            <a:headEnd type="none" w="lg" len="lg"/>
            <a:tailEnd type="none" w="lg" len="lg"/>
          </a:ln>
        </p:spPr>
      </p:cxnSp>
      <p:cxnSp>
        <p:nvCxnSpPr>
          <p:cNvPr id="660" name="Shape 660"/>
          <p:cNvCxnSpPr/>
          <p:nvPr/>
        </p:nvCxnSpPr>
        <p:spPr>
          <a:xfrm rot="10800000" flipH="1">
            <a:off x="6204474" y="3008784"/>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61" name="Shape 661"/>
          <p:cNvCxnSpPr/>
          <p:nvPr/>
        </p:nvCxnSpPr>
        <p:spPr>
          <a:xfrm rot="10800000">
            <a:off x="6204617" y="3109727"/>
            <a:ext cx="88800" cy="88800"/>
          </a:xfrm>
          <a:prstGeom prst="straightConnector1">
            <a:avLst/>
          </a:prstGeom>
          <a:noFill/>
          <a:ln w="19050" cap="flat" cmpd="sng">
            <a:solidFill>
              <a:srgbClr val="000000"/>
            </a:solidFill>
            <a:prstDash val="solid"/>
            <a:round/>
            <a:headEnd type="none" w="lg" len="lg"/>
            <a:tailEnd type="none" w="lg" len="lg"/>
          </a:ln>
        </p:spPr>
      </p:cxnSp>
      <p:sp>
        <p:nvSpPr>
          <p:cNvPr id="662" name="Shape 662"/>
          <p:cNvSpPr/>
          <p:nvPr/>
        </p:nvSpPr>
        <p:spPr>
          <a:xfrm>
            <a:off x="7251831" y="2156900"/>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63" name="Shape 663"/>
          <p:cNvSpPr/>
          <p:nvPr/>
        </p:nvSpPr>
        <p:spPr>
          <a:xfrm>
            <a:off x="7251831" y="2650437"/>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64" name="Shape 664"/>
          <p:cNvSpPr/>
          <p:nvPr/>
        </p:nvSpPr>
        <p:spPr>
          <a:xfrm>
            <a:off x="7251831" y="3143973"/>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665" name="Shape 665"/>
          <p:cNvCxnSpPr>
            <a:stCxn id="652" idx="6"/>
            <a:endCxn id="662" idx="2"/>
          </p:cNvCxnSpPr>
          <p:nvPr/>
        </p:nvCxnSpPr>
        <p:spPr>
          <a:xfrm rot="10800000" flipH="1">
            <a:off x="7050317" y="236316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66" name="Shape 666"/>
          <p:cNvCxnSpPr>
            <a:stCxn id="652" idx="6"/>
            <a:endCxn id="663" idx="2"/>
          </p:cNvCxnSpPr>
          <p:nvPr/>
        </p:nvCxnSpPr>
        <p:spPr>
          <a:xfrm>
            <a:off x="7050317" y="261006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67" name="Shape 667"/>
          <p:cNvCxnSpPr>
            <a:stCxn id="652" idx="6"/>
            <a:endCxn id="664" idx="2"/>
          </p:cNvCxnSpPr>
          <p:nvPr/>
        </p:nvCxnSpPr>
        <p:spPr>
          <a:xfrm>
            <a:off x="7050317" y="2610068"/>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668" name="Shape 668"/>
          <p:cNvCxnSpPr>
            <a:stCxn id="653" idx="6"/>
            <a:endCxn id="663" idx="2"/>
          </p:cNvCxnSpPr>
          <p:nvPr/>
        </p:nvCxnSpPr>
        <p:spPr>
          <a:xfrm rot="10800000" flipH="1">
            <a:off x="7050317" y="2856705"/>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69" name="Shape 669"/>
          <p:cNvCxnSpPr>
            <a:stCxn id="653" idx="6"/>
            <a:endCxn id="662" idx="2"/>
          </p:cNvCxnSpPr>
          <p:nvPr/>
        </p:nvCxnSpPr>
        <p:spPr>
          <a:xfrm rot="10800000" flipH="1">
            <a:off x="7050317" y="2363205"/>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670" name="Shape 670"/>
          <p:cNvCxnSpPr>
            <a:stCxn id="653" idx="6"/>
            <a:endCxn id="664" idx="2"/>
          </p:cNvCxnSpPr>
          <p:nvPr/>
        </p:nvCxnSpPr>
        <p:spPr>
          <a:xfrm>
            <a:off x="7050317" y="3103605"/>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71" name="Shape 671"/>
          <p:cNvCxnSpPr/>
          <p:nvPr/>
        </p:nvCxnSpPr>
        <p:spPr>
          <a:xfrm>
            <a:off x="7664739" y="2360145"/>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72" name="Shape 672"/>
          <p:cNvCxnSpPr/>
          <p:nvPr/>
        </p:nvCxnSpPr>
        <p:spPr>
          <a:xfrm>
            <a:off x="7664739" y="2856250"/>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73" name="Shape 673"/>
          <p:cNvCxnSpPr/>
          <p:nvPr/>
        </p:nvCxnSpPr>
        <p:spPr>
          <a:xfrm>
            <a:off x="7664739" y="3352354"/>
            <a:ext cx="163500" cy="1200"/>
          </a:xfrm>
          <a:prstGeom prst="straightConnector1">
            <a:avLst/>
          </a:prstGeom>
          <a:noFill/>
          <a:ln w="19050" cap="flat" cmpd="sng">
            <a:solidFill>
              <a:srgbClr val="000000"/>
            </a:solidFill>
            <a:prstDash val="solid"/>
            <a:round/>
            <a:headEnd type="none" w="lg" len="lg"/>
            <a:tailEnd type="triangle" w="lg" len="lg"/>
          </a:ln>
        </p:spPr>
      </p:cxnSp>
      <p:sp>
        <p:nvSpPr>
          <p:cNvPr id="674" name="Shape 674"/>
          <p:cNvSpPr/>
          <p:nvPr/>
        </p:nvSpPr>
        <p:spPr>
          <a:xfrm>
            <a:off x="7828093" y="2179807"/>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75" name="Shape 675"/>
          <p:cNvSpPr/>
          <p:nvPr/>
        </p:nvSpPr>
        <p:spPr>
          <a:xfrm>
            <a:off x="7835914" y="2671593"/>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76" name="Shape 676"/>
          <p:cNvSpPr/>
          <p:nvPr/>
        </p:nvSpPr>
        <p:spPr>
          <a:xfrm>
            <a:off x="7835914" y="3172016"/>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77" name="Shape 677"/>
          <p:cNvSpPr/>
          <p:nvPr/>
        </p:nvSpPr>
        <p:spPr>
          <a:xfrm>
            <a:off x="5806925" y="923081"/>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78" name="Shape 678"/>
          <p:cNvSpPr/>
          <p:nvPr/>
        </p:nvSpPr>
        <p:spPr>
          <a:xfrm>
            <a:off x="5806925" y="1416618"/>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679" name="Shape 679"/>
          <p:cNvCxnSpPr>
            <a:stCxn id="640" idx="6"/>
            <a:endCxn id="677" idx="1"/>
          </p:cNvCxnSpPr>
          <p:nvPr/>
        </p:nvCxnSpPr>
        <p:spPr>
          <a:xfrm rot="10800000" flipH="1">
            <a:off x="5431550" y="983625"/>
            <a:ext cx="435900" cy="578700"/>
          </a:xfrm>
          <a:prstGeom prst="straightConnector1">
            <a:avLst/>
          </a:prstGeom>
          <a:noFill/>
          <a:ln w="19050" cap="flat" cmpd="sng">
            <a:solidFill>
              <a:srgbClr val="000000"/>
            </a:solidFill>
            <a:prstDash val="solid"/>
            <a:round/>
            <a:headEnd type="none" w="lg" len="lg"/>
            <a:tailEnd type="none" w="lg" len="lg"/>
          </a:ln>
        </p:spPr>
      </p:cxnSp>
      <p:cxnSp>
        <p:nvCxnSpPr>
          <p:cNvPr id="680" name="Shape 680"/>
          <p:cNvCxnSpPr>
            <a:stCxn id="641" idx="6"/>
            <a:endCxn id="677" idx="3"/>
          </p:cNvCxnSpPr>
          <p:nvPr/>
        </p:nvCxnSpPr>
        <p:spPr>
          <a:xfrm rot="10800000" flipH="1">
            <a:off x="5431550" y="1275562"/>
            <a:ext cx="435900" cy="780300"/>
          </a:xfrm>
          <a:prstGeom prst="straightConnector1">
            <a:avLst/>
          </a:prstGeom>
          <a:noFill/>
          <a:ln w="19050" cap="flat" cmpd="sng">
            <a:solidFill>
              <a:srgbClr val="000000"/>
            </a:solidFill>
            <a:prstDash val="solid"/>
            <a:round/>
            <a:headEnd type="none" w="lg" len="lg"/>
            <a:tailEnd type="none" w="lg" len="lg"/>
          </a:ln>
        </p:spPr>
      </p:cxnSp>
      <p:cxnSp>
        <p:nvCxnSpPr>
          <p:cNvPr id="681" name="Shape 681"/>
          <p:cNvCxnSpPr>
            <a:stCxn id="641" idx="6"/>
            <a:endCxn id="678" idx="1"/>
          </p:cNvCxnSpPr>
          <p:nvPr/>
        </p:nvCxnSpPr>
        <p:spPr>
          <a:xfrm rot="10800000" flipH="1">
            <a:off x="5431550" y="1477162"/>
            <a:ext cx="435900" cy="578700"/>
          </a:xfrm>
          <a:prstGeom prst="straightConnector1">
            <a:avLst/>
          </a:prstGeom>
          <a:noFill/>
          <a:ln w="19050" cap="flat" cmpd="sng">
            <a:solidFill>
              <a:srgbClr val="000000"/>
            </a:solidFill>
            <a:prstDash val="solid"/>
            <a:round/>
            <a:headEnd type="none" w="lg" len="lg"/>
            <a:tailEnd type="none" w="lg" len="lg"/>
          </a:ln>
        </p:spPr>
      </p:cxnSp>
      <p:cxnSp>
        <p:nvCxnSpPr>
          <p:cNvPr id="682" name="Shape 682"/>
          <p:cNvCxnSpPr>
            <a:stCxn id="642" idx="6"/>
            <a:endCxn id="678" idx="3"/>
          </p:cNvCxnSpPr>
          <p:nvPr/>
        </p:nvCxnSpPr>
        <p:spPr>
          <a:xfrm rot="10800000" flipH="1">
            <a:off x="5431550" y="1769098"/>
            <a:ext cx="435900" cy="780300"/>
          </a:xfrm>
          <a:prstGeom prst="straightConnector1">
            <a:avLst/>
          </a:prstGeom>
          <a:noFill/>
          <a:ln w="19050" cap="flat" cmpd="sng">
            <a:solidFill>
              <a:srgbClr val="000000"/>
            </a:solidFill>
            <a:prstDash val="solid"/>
            <a:round/>
            <a:headEnd type="none" w="lg" len="lg"/>
            <a:tailEnd type="none" w="lg" len="lg"/>
          </a:ln>
        </p:spPr>
      </p:cxnSp>
      <p:sp>
        <p:nvSpPr>
          <p:cNvPr id="683" name="Shape 683"/>
          <p:cNvSpPr/>
          <p:nvPr/>
        </p:nvSpPr>
        <p:spPr>
          <a:xfrm>
            <a:off x="6239967" y="676313"/>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84" name="Shape 684"/>
          <p:cNvSpPr/>
          <p:nvPr/>
        </p:nvSpPr>
        <p:spPr>
          <a:xfrm>
            <a:off x="6239967" y="1169849"/>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85" name="Shape 685"/>
          <p:cNvSpPr/>
          <p:nvPr/>
        </p:nvSpPr>
        <p:spPr>
          <a:xfrm>
            <a:off x="6239967" y="1663386"/>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86" name="Shape 686"/>
          <p:cNvSpPr/>
          <p:nvPr/>
        </p:nvSpPr>
        <p:spPr>
          <a:xfrm>
            <a:off x="6652817" y="923081"/>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87" name="Shape 687"/>
          <p:cNvSpPr/>
          <p:nvPr/>
        </p:nvSpPr>
        <p:spPr>
          <a:xfrm>
            <a:off x="6652817" y="1416618"/>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688" name="Shape 688"/>
          <p:cNvCxnSpPr>
            <a:stCxn id="683" idx="6"/>
            <a:endCxn id="686" idx="1"/>
          </p:cNvCxnSpPr>
          <p:nvPr/>
        </p:nvCxnSpPr>
        <p:spPr>
          <a:xfrm>
            <a:off x="6652767" y="882713"/>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89" name="Shape 689"/>
          <p:cNvCxnSpPr>
            <a:stCxn id="684" idx="6"/>
            <a:endCxn id="686" idx="3"/>
          </p:cNvCxnSpPr>
          <p:nvPr/>
        </p:nvCxnSpPr>
        <p:spPr>
          <a:xfrm rot="10800000" flipH="1">
            <a:off x="6652767" y="1275449"/>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90" name="Shape 690"/>
          <p:cNvCxnSpPr>
            <a:stCxn id="684" idx="6"/>
            <a:endCxn id="687" idx="1"/>
          </p:cNvCxnSpPr>
          <p:nvPr/>
        </p:nvCxnSpPr>
        <p:spPr>
          <a:xfrm>
            <a:off x="6652767" y="1376249"/>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91" name="Shape 691"/>
          <p:cNvCxnSpPr>
            <a:stCxn id="685" idx="6"/>
            <a:endCxn id="687" idx="3"/>
          </p:cNvCxnSpPr>
          <p:nvPr/>
        </p:nvCxnSpPr>
        <p:spPr>
          <a:xfrm rot="10800000" flipH="1">
            <a:off x="6652767" y="1768986"/>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92" name="Shape 692"/>
          <p:cNvCxnSpPr>
            <a:stCxn id="677" idx="6"/>
            <a:endCxn id="683" idx="3"/>
          </p:cNvCxnSpPr>
          <p:nvPr/>
        </p:nvCxnSpPr>
        <p:spPr>
          <a:xfrm rot="10800000" flipH="1">
            <a:off x="6219725" y="1028681"/>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93" name="Shape 693"/>
          <p:cNvCxnSpPr>
            <a:endCxn id="677" idx="6"/>
          </p:cNvCxnSpPr>
          <p:nvPr/>
        </p:nvCxnSpPr>
        <p:spPr>
          <a:xfrm rot="10800000">
            <a:off x="6219725" y="1129481"/>
            <a:ext cx="88800" cy="88800"/>
          </a:xfrm>
          <a:prstGeom prst="straightConnector1">
            <a:avLst/>
          </a:prstGeom>
          <a:noFill/>
          <a:ln w="19050" cap="flat" cmpd="sng">
            <a:solidFill>
              <a:srgbClr val="000000"/>
            </a:solidFill>
            <a:prstDash val="solid"/>
            <a:round/>
            <a:headEnd type="none" w="lg" len="lg"/>
            <a:tailEnd type="none" w="lg" len="lg"/>
          </a:ln>
        </p:spPr>
      </p:cxnSp>
      <p:cxnSp>
        <p:nvCxnSpPr>
          <p:cNvPr id="694" name="Shape 694"/>
          <p:cNvCxnSpPr/>
          <p:nvPr/>
        </p:nvCxnSpPr>
        <p:spPr>
          <a:xfrm rot="10800000" flipH="1">
            <a:off x="6219774" y="1528196"/>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95" name="Shape 695"/>
          <p:cNvCxnSpPr/>
          <p:nvPr/>
        </p:nvCxnSpPr>
        <p:spPr>
          <a:xfrm rot="10800000">
            <a:off x="6219917" y="1629140"/>
            <a:ext cx="88800" cy="88800"/>
          </a:xfrm>
          <a:prstGeom prst="straightConnector1">
            <a:avLst/>
          </a:prstGeom>
          <a:noFill/>
          <a:ln w="19050" cap="flat" cmpd="sng">
            <a:solidFill>
              <a:srgbClr val="000000"/>
            </a:solidFill>
            <a:prstDash val="solid"/>
            <a:round/>
            <a:headEnd type="none" w="lg" len="lg"/>
            <a:tailEnd type="none" w="lg" len="lg"/>
          </a:ln>
        </p:spPr>
      </p:cxnSp>
      <p:sp>
        <p:nvSpPr>
          <p:cNvPr id="696" name="Shape 696"/>
          <p:cNvSpPr/>
          <p:nvPr/>
        </p:nvSpPr>
        <p:spPr>
          <a:xfrm>
            <a:off x="7267131" y="676313"/>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97" name="Shape 697"/>
          <p:cNvSpPr/>
          <p:nvPr/>
        </p:nvSpPr>
        <p:spPr>
          <a:xfrm>
            <a:off x="7267131" y="1169849"/>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98" name="Shape 698"/>
          <p:cNvSpPr/>
          <p:nvPr/>
        </p:nvSpPr>
        <p:spPr>
          <a:xfrm>
            <a:off x="7267131" y="1663386"/>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699" name="Shape 699"/>
          <p:cNvCxnSpPr>
            <a:stCxn id="686" idx="6"/>
            <a:endCxn id="696" idx="2"/>
          </p:cNvCxnSpPr>
          <p:nvPr/>
        </p:nvCxnSpPr>
        <p:spPr>
          <a:xfrm rot="10800000" flipH="1">
            <a:off x="7065617" y="882581"/>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0" name="Shape 700"/>
          <p:cNvCxnSpPr>
            <a:stCxn id="686" idx="6"/>
            <a:endCxn id="697" idx="2"/>
          </p:cNvCxnSpPr>
          <p:nvPr/>
        </p:nvCxnSpPr>
        <p:spPr>
          <a:xfrm>
            <a:off x="7065617" y="1129481"/>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1" name="Shape 701"/>
          <p:cNvCxnSpPr>
            <a:stCxn id="686" idx="6"/>
            <a:endCxn id="698" idx="2"/>
          </p:cNvCxnSpPr>
          <p:nvPr/>
        </p:nvCxnSpPr>
        <p:spPr>
          <a:xfrm>
            <a:off x="7065617" y="1129481"/>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702" name="Shape 702"/>
          <p:cNvCxnSpPr>
            <a:stCxn id="687" idx="6"/>
            <a:endCxn id="697" idx="2"/>
          </p:cNvCxnSpPr>
          <p:nvPr/>
        </p:nvCxnSpPr>
        <p:spPr>
          <a:xfrm rot="10800000" flipH="1">
            <a:off x="7065617" y="137611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3" name="Shape 703"/>
          <p:cNvCxnSpPr>
            <a:stCxn id="687" idx="6"/>
            <a:endCxn id="696" idx="2"/>
          </p:cNvCxnSpPr>
          <p:nvPr/>
        </p:nvCxnSpPr>
        <p:spPr>
          <a:xfrm rot="10800000" flipH="1">
            <a:off x="7065617" y="882618"/>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704" name="Shape 704"/>
          <p:cNvCxnSpPr>
            <a:stCxn id="687" idx="6"/>
            <a:endCxn id="698" idx="2"/>
          </p:cNvCxnSpPr>
          <p:nvPr/>
        </p:nvCxnSpPr>
        <p:spPr>
          <a:xfrm>
            <a:off x="7065617" y="162301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5" name="Shape 705"/>
          <p:cNvCxnSpPr/>
          <p:nvPr/>
        </p:nvCxnSpPr>
        <p:spPr>
          <a:xfrm>
            <a:off x="7680039" y="879558"/>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706" name="Shape 706"/>
          <p:cNvCxnSpPr/>
          <p:nvPr/>
        </p:nvCxnSpPr>
        <p:spPr>
          <a:xfrm>
            <a:off x="7680039" y="1375662"/>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707" name="Shape 707"/>
          <p:cNvCxnSpPr/>
          <p:nvPr/>
        </p:nvCxnSpPr>
        <p:spPr>
          <a:xfrm>
            <a:off x="7680039" y="1871767"/>
            <a:ext cx="163500" cy="1200"/>
          </a:xfrm>
          <a:prstGeom prst="straightConnector1">
            <a:avLst/>
          </a:prstGeom>
          <a:noFill/>
          <a:ln w="19050" cap="flat" cmpd="sng">
            <a:solidFill>
              <a:srgbClr val="000000"/>
            </a:solidFill>
            <a:prstDash val="solid"/>
            <a:round/>
            <a:headEnd type="none" w="lg" len="lg"/>
            <a:tailEnd type="triangle" w="lg" len="lg"/>
          </a:ln>
        </p:spPr>
      </p:cxnSp>
      <p:sp>
        <p:nvSpPr>
          <p:cNvPr id="708" name="Shape 708"/>
          <p:cNvSpPr/>
          <p:nvPr/>
        </p:nvSpPr>
        <p:spPr>
          <a:xfrm>
            <a:off x="7843393" y="699220"/>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709" name="Shape 709"/>
          <p:cNvSpPr/>
          <p:nvPr/>
        </p:nvSpPr>
        <p:spPr>
          <a:xfrm>
            <a:off x="7851214" y="1191005"/>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710" name="Shape 710"/>
          <p:cNvSpPr/>
          <p:nvPr/>
        </p:nvSpPr>
        <p:spPr>
          <a:xfrm>
            <a:off x="7851214" y="1691429"/>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711" name="Shape 711"/>
          <p:cNvSpPr txBox="1"/>
          <p:nvPr/>
        </p:nvSpPr>
        <p:spPr>
          <a:xfrm>
            <a:off x="326300" y="3671788"/>
            <a:ext cx="3657600" cy="522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More sharing = Higher throughput</a:t>
            </a:r>
            <a:endParaRPr sz="2500" dirty="0">
              <a:latin typeface="Avenir Next Condensed Regular" charset="0"/>
              <a:ea typeface="Avenir Next Condensed Regular" charset="0"/>
              <a:cs typeface="Avenir Next Condensed Regular" charset="0"/>
              <a:sym typeface="Pathway Gothic One"/>
            </a:endParaRPr>
          </a:p>
        </p:txBody>
      </p:sp>
      <p:sp>
        <p:nvSpPr>
          <p:cNvPr id="712" name="Shape 712"/>
          <p:cNvSpPr txBox="1"/>
          <p:nvPr/>
        </p:nvSpPr>
        <p:spPr>
          <a:xfrm>
            <a:off x="4434275" y="3672438"/>
            <a:ext cx="4467000" cy="5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More specialization = Higher per-frame acc.</a:t>
            </a:r>
            <a:endParaRPr sz="2500" dirty="0">
              <a:latin typeface="Avenir Next Condensed Regular" charset="0"/>
              <a:ea typeface="Avenir Next Condensed Regular" charset="0"/>
              <a:cs typeface="Avenir Next Condensed Regular" charset="0"/>
              <a:sym typeface="Pathway Gothic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1"/>
                                        </p:tgtEl>
                                        <p:attrNameLst>
                                          <p:attrName>style.visibility</p:attrName>
                                        </p:attrNameLst>
                                      </p:cBhvr>
                                      <p:to>
                                        <p:strVal val="visible"/>
                                      </p:to>
                                    </p:set>
                                    <p:animEffect transition="in" filter="fade">
                                      <p:cBhvr>
                                        <p:cTn id="7" dur="1"/>
                                        <p:tgtEl>
                                          <p:spTgt spid="7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2"/>
                                        </p:tgtEl>
                                        <p:attrNameLst>
                                          <p:attrName>style.visibility</p:attrName>
                                        </p:attrNameLst>
                                      </p:cBhvr>
                                      <p:to>
                                        <p:strVal val="visible"/>
                                      </p:to>
                                    </p:set>
                                    <p:animEffect transition="in" filter="fade">
                                      <p:cBhvr>
                                        <p:cTn id="12" dur="1"/>
                                        <p:tgtEl>
                                          <p:spTgt spid="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Experimental setup</a:t>
            </a:r>
            <a:endParaRPr/>
          </a:p>
        </p:txBody>
      </p:sp>
      <p:sp>
        <p:nvSpPr>
          <p:cNvPr id="718" name="Shape 718"/>
          <p:cNvSpPr txBox="1">
            <a:spLocks noGrp="1"/>
          </p:cNvSpPr>
          <p:nvPr>
            <p:ph type="body" idx="1"/>
          </p:nvPr>
        </p:nvSpPr>
        <p:spPr>
          <a:xfrm>
            <a:off x="311700" y="1152425"/>
            <a:ext cx="8520600" cy="33027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dirty="0"/>
              <a:t>Run concurrent image classification pipelines</a:t>
            </a:r>
            <a:endParaRPr dirty="0"/>
          </a:p>
          <a:p>
            <a:pPr marL="914400" lvl="1" indent="-323850" rtl="0">
              <a:spcBef>
                <a:spcPts val="0"/>
              </a:spcBef>
              <a:spcAft>
                <a:spcPts val="0"/>
              </a:spcAft>
              <a:buSzPts val="1500"/>
              <a:buChar char="○"/>
            </a:pPr>
            <a:r>
              <a:rPr lang="en" dirty="0">
                <a:latin typeface="Avenir Next Condensed Regular" charset="0"/>
                <a:ea typeface="Avenir Next Condensed Regular" charset="0"/>
                <a:cs typeface="Avenir Next Condensed Regular" charset="0"/>
              </a:rPr>
              <a:t>Performed with </a:t>
            </a:r>
            <a:r>
              <a:rPr lang="en" dirty="0" smtClean="0">
                <a:latin typeface="Avenir Next Condensed Regular" charset="0"/>
                <a:ea typeface="Avenir Next Condensed Regular" charset="0"/>
                <a:cs typeface="Avenir Next Condensed Regular" charset="0"/>
              </a:rPr>
              <a:t>InceptionV3</a:t>
            </a:r>
            <a:r>
              <a:rPr lang="en-US" dirty="0" smtClean="0">
                <a:latin typeface="Avenir Next Condensed Regular" charset="0"/>
                <a:ea typeface="Avenir Next Condensed Regular" charset="0"/>
                <a:cs typeface="Avenir Next Condensed Regular" charset="0"/>
              </a:rPr>
              <a:t> and MobileNets-224</a:t>
            </a:r>
            <a:r>
              <a:rPr lang="en" dirty="0" smtClean="0">
                <a:latin typeface="Avenir Next Condensed Regular" charset="0"/>
                <a:ea typeface="Avenir Next Condensed Regular" charset="0"/>
                <a:cs typeface="Avenir Next Condensed Regular" charset="0"/>
              </a:rPr>
              <a:t> </a:t>
            </a:r>
            <a:r>
              <a:rPr lang="en" dirty="0">
                <a:latin typeface="Avenir Next Condensed Regular" charset="0"/>
                <a:ea typeface="Avenir Next Condensed Regular" charset="0"/>
                <a:cs typeface="Avenir Next Condensed Regular" charset="0"/>
              </a:rPr>
              <a:t>DNNs</a:t>
            </a:r>
            <a:endParaRPr dirty="0">
              <a:latin typeface="Avenir Next Condensed Regular" charset="0"/>
              <a:ea typeface="Avenir Next Condensed Regular" charset="0"/>
              <a:cs typeface="Avenir Next Condensed Regular" charset="0"/>
            </a:endParaRPr>
          </a:p>
          <a:p>
            <a:pPr marL="457200" lvl="0" indent="-355600" rtl="0">
              <a:spcBef>
                <a:spcPts val="0"/>
              </a:spcBef>
              <a:spcAft>
                <a:spcPts val="0"/>
              </a:spcAft>
              <a:buSzPts val="2000"/>
              <a:buChar char="●"/>
            </a:pPr>
            <a:r>
              <a:rPr lang="en" dirty="0"/>
              <a:t>Hardware: Intel NUC</a:t>
            </a:r>
            <a:endParaRPr dirty="0"/>
          </a:p>
          <a:p>
            <a:pPr marL="457200" lvl="0" indent="-355600" rtl="0">
              <a:spcBef>
                <a:spcPts val="0"/>
              </a:spcBef>
              <a:spcAft>
                <a:spcPts val="0"/>
              </a:spcAft>
              <a:buSzPts val="2000"/>
              <a:buChar char="●"/>
            </a:pPr>
            <a:r>
              <a:rPr lang="en" dirty="0"/>
              <a:t>Video stream: 20FPS, 640x480</a:t>
            </a:r>
            <a:endParaRPr dirty="0"/>
          </a:p>
          <a:p>
            <a:pPr marL="0" lvl="0" indent="0" rtl="0">
              <a:spcBef>
                <a:spcPts val="1600"/>
              </a:spcBef>
              <a:spcAft>
                <a:spcPts val="1600"/>
              </a:spcAft>
              <a:buNone/>
            </a:pPr>
            <a:endParaRPr dirty="0"/>
          </a:p>
        </p:txBody>
      </p:sp>
      <p:pic>
        <p:nvPicPr>
          <p:cNvPr id="719" name="Shape 719"/>
          <p:cNvPicPr preferRelativeResize="0"/>
          <p:nvPr/>
        </p:nvPicPr>
        <p:blipFill>
          <a:blip r:embed="rId3">
            <a:alphaModFix/>
          </a:blip>
          <a:stretch>
            <a:fillRect/>
          </a:stretch>
        </p:blipFill>
        <p:spPr>
          <a:xfrm>
            <a:off x="400950" y="3818225"/>
            <a:ext cx="8431273" cy="877225"/>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400"/>
              <a:t>Less Specialized ➝ Faster processing (FPS)</a:t>
            </a:r>
            <a:endParaRPr sz="3400"/>
          </a:p>
          <a:p>
            <a:pPr marL="0" lvl="0" indent="0" rtl="0">
              <a:spcBef>
                <a:spcPts val="0"/>
              </a:spcBef>
              <a:spcAft>
                <a:spcPts val="0"/>
              </a:spcAft>
              <a:buNone/>
            </a:pPr>
            <a:endParaRPr sz="3400"/>
          </a:p>
        </p:txBody>
      </p:sp>
      <p:sp>
        <p:nvSpPr>
          <p:cNvPr id="725" name="Shape 725"/>
          <p:cNvSpPr txBox="1"/>
          <p:nvPr/>
        </p:nvSpPr>
        <p:spPr>
          <a:xfrm>
            <a:off x="373550" y="3512404"/>
            <a:ext cx="1478700" cy="100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dirty="0">
                <a:latin typeface="Avenir Next Condensed Regular" charset="0"/>
                <a:ea typeface="Avenir Next Condensed Regular" charset="0"/>
                <a:cs typeface="Avenir Next Condensed Regular" charset="0"/>
                <a:sym typeface="Pathway Gothic One"/>
              </a:rPr>
              <a:t>Running image classifiers with InceptionV3</a:t>
            </a:r>
            <a:endParaRPr sz="2000" dirty="0">
              <a:latin typeface="Avenir Next Condensed Regular" charset="0"/>
              <a:ea typeface="Avenir Next Condensed Regular" charset="0"/>
              <a:cs typeface="Avenir Next Condensed Regular" charset="0"/>
              <a:sym typeface="Pathway Gothic One"/>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359" y="1035424"/>
            <a:ext cx="5136776" cy="385258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1359" y="1035424"/>
            <a:ext cx="5136776" cy="385258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Shape 731"/>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500"/>
              <a:t>Less specialized ➝ Lower per-frame acc.</a:t>
            </a:r>
            <a:endParaRPr sz="3500"/>
          </a:p>
        </p:txBody>
      </p:sp>
      <p:sp>
        <p:nvSpPr>
          <p:cNvPr id="732" name="Shape 732"/>
          <p:cNvSpPr txBox="1"/>
          <p:nvPr/>
        </p:nvSpPr>
        <p:spPr>
          <a:xfrm>
            <a:off x="386997" y="3519128"/>
            <a:ext cx="1478700" cy="100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dirty="0">
                <a:latin typeface="Avenir Next Condensed Regular" charset="0"/>
                <a:ea typeface="Avenir Next Condensed Regular" charset="0"/>
                <a:cs typeface="Avenir Next Condensed Regular" charset="0"/>
                <a:sym typeface="Pathway Gothic One"/>
              </a:rPr>
              <a:t>Running image classifiers with </a:t>
            </a:r>
            <a:r>
              <a:rPr lang="en" sz="2000" dirty="0" err="1">
                <a:latin typeface="Avenir Next Condensed Regular" charset="0"/>
                <a:ea typeface="Avenir Next Condensed Regular" charset="0"/>
                <a:cs typeface="Avenir Next Condensed Regular" charset="0"/>
                <a:sym typeface="Pathway Gothic One"/>
              </a:rPr>
              <a:t>MobileNets</a:t>
            </a:r>
            <a:endParaRPr sz="2000" dirty="0">
              <a:latin typeface="Avenir Next Condensed Regular" charset="0"/>
              <a:ea typeface="Avenir Next Condensed Regular" charset="0"/>
              <a:cs typeface="Avenir Next Condensed Regular" charset="0"/>
              <a:sym typeface="Pathway Gothic One"/>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359" y="1035424"/>
            <a:ext cx="5136776" cy="3852582"/>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Shape 738"/>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Sample more or specialize more?</a:t>
            </a:r>
            <a:endParaRPr dirty="0"/>
          </a:p>
        </p:txBody>
      </p:sp>
      <p:pic>
        <p:nvPicPr>
          <p:cNvPr id="739" name="Shape 739"/>
          <p:cNvPicPr preferRelativeResize="0"/>
          <p:nvPr/>
        </p:nvPicPr>
        <p:blipFill rotWithShape="1">
          <a:blip r:embed="rId3">
            <a:alphaModFix/>
          </a:blip>
          <a:srcRect l="59464"/>
          <a:stretch/>
        </p:blipFill>
        <p:spPr>
          <a:xfrm>
            <a:off x="5089501" y="1812375"/>
            <a:ext cx="3583025" cy="2364975"/>
          </a:xfrm>
          <a:prstGeom prst="rect">
            <a:avLst/>
          </a:prstGeom>
          <a:noFill/>
          <a:ln>
            <a:noFill/>
          </a:ln>
        </p:spPr>
      </p:pic>
      <p:pic>
        <p:nvPicPr>
          <p:cNvPr id="740" name="Shape 740"/>
          <p:cNvPicPr preferRelativeResize="0"/>
          <p:nvPr/>
        </p:nvPicPr>
        <p:blipFill rotWithShape="1">
          <a:blip r:embed="rId3">
            <a:alphaModFix/>
          </a:blip>
          <a:srcRect r="58634"/>
          <a:stretch/>
        </p:blipFill>
        <p:spPr>
          <a:xfrm>
            <a:off x="616100" y="1988125"/>
            <a:ext cx="3656272" cy="236497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How to measure application performance?</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2" name="train-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94312" y="-91715"/>
            <a:ext cx="3849688" cy="5143500"/>
          </a:xfrm>
          <a:prstGeom prst="rect">
            <a:avLst/>
          </a:prstGeom>
        </p:spPr>
      </p:pic>
      <p:sp>
        <p:nvSpPr>
          <p:cNvPr id="14" name="Shape 750"/>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App example: Event detection</a:t>
            </a:r>
            <a:endParaRPr dirty="0"/>
          </a:p>
          <a:p>
            <a:pPr marL="0" lvl="0" indent="0"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Goal: Maximize Event-F1 score</a:t>
            </a:r>
            <a:endParaRPr/>
          </a:p>
        </p:txBody>
      </p:sp>
      <p:sp>
        <p:nvSpPr>
          <p:cNvPr id="809" name="Shape 809"/>
          <p:cNvSpPr txBox="1">
            <a:spLocks noGrp="1"/>
          </p:cNvSpPr>
          <p:nvPr>
            <p:ph type="body" idx="1"/>
          </p:nvPr>
        </p:nvSpPr>
        <p:spPr>
          <a:xfrm>
            <a:off x="311700" y="1152425"/>
            <a:ext cx="8520600" cy="18606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a:solidFill>
                  <a:schemeClr val="accent2"/>
                </a:solidFill>
              </a:rPr>
              <a:t>Event-Recall</a:t>
            </a:r>
            <a:r>
              <a:rPr lang="en"/>
              <a:t>: How many relevant events are detected?</a:t>
            </a:r>
            <a:endParaRPr/>
          </a:p>
          <a:p>
            <a:pPr marL="457200" lvl="0" indent="-355600" rtl="0">
              <a:spcBef>
                <a:spcPts val="0"/>
              </a:spcBef>
              <a:spcAft>
                <a:spcPts val="0"/>
              </a:spcAft>
              <a:buSzPts val="2000"/>
              <a:buChar char="●"/>
            </a:pPr>
            <a:r>
              <a:rPr lang="en">
                <a:solidFill>
                  <a:schemeClr val="accent2"/>
                </a:solidFill>
              </a:rPr>
              <a:t>Event-Precision</a:t>
            </a:r>
            <a:r>
              <a:rPr lang="en"/>
              <a:t>: How many detected events are relevant?</a:t>
            </a:r>
            <a:endParaRPr/>
          </a:p>
          <a:p>
            <a:pPr marL="457200" lvl="0" indent="-355600" rtl="0">
              <a:spcBef>
                <a:spcPts val="0"/>
              </a:spcBef>
              <a:spcAft>
                <a:spcPts val="0"/>
              </a:spcAft>
              <a:buSzPts val="2000"/>
              <a:buChar char="●"/>
            </a:pPr>
            <a:r>
              <a:rPr lang="en">
                <a:solidFill>
                  <a:schemeClr val="accent2"/>
                </a:solidFill>
              </a:rPr>
              <a:t>Event-F1 score</a:t>
            </a:r>
            <a:r>
              <a:rPr lang="en"/>
              <a:t>: Harmonic mean between precision and recall</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Mainstream: runtime optimization of applications</a:t>
            </a:r>
            <a:endParaRPr sz="3000"/>
          </a:p>
        </p:txBody>
      </p:sp>
      <p:sp>
        <p:nvSpPr>
          <p:cNvPr id="80" name="Shape 80"/>
          <p:cNvSpPr txBox="1">
            <a:spLocks noGrp="1"/>
          </p:cNvSpPr>
          <p:nvPr>
            <p:ph type="body" idx="1"/>
          </p:nvPr>
        </p:nvSpPr>
        <p:spPr>
          <a:xfrm>
            <a:off x="311700" y="1152425"/>
            <a:ext cx="8520600" cy="3302700"/>
          </a:xfrm>
          <a:prstGeom prst="rect">
            <a:avLst/>
          </a:prstGeom>
        </p:spPr>
        <p:txBody>
          <a:bodyPr spcFirstLastPara="1" wrap="square" lIns="91425" tIns="91425" rIns="91425" bIns="91425" anchor="t" anchorCtr="0">
            <a:noAutofit/>
          </a:bodyPr>
          <a:lstStyle/>
          <a:p>
            <a:pPr lvl="0"/>
            <a:r>
              <a:rPr lang="en-US" dirty="0" smtClean="0">
                <a:solidFill>
                  <a:schemeClr val="accent2"/>
                </a:solidFill>
              </a:rPr>
              <a:t>Problem #1</a:t>
            </a:r>
            <a:r>
              <a:rPr lang="en-US" dirty="0" smtClean="0"/>
              <a:t>: </a:t>
            </a:r>
            <a:r>
              <a:rPr lang="en-US" dirty="0"/>
              <a:t>Video analysis applications do DNN</a:t>
            </a:r>
            <a:r>
              <a:rPr lang="en-US" i="1" dirty="0">
                <a:solidFill>
                  <a:schemeClr val="accent2"/>
                </a:solidFill>
              </a:rPr>
              <a:t> inference</a:t>
            </a:r>
          </a:p>
          <a:p>
            <a:pPr lvl="1">
              <a:spcBef>
                <a:spcPts val="0"/>
              </a:spcBef>
            </a:pPr>
            <a:r>
              <a:rPr lang="en-US" dirty="0">
                <a:latin typeface="Avenir Next Condensed Regular" charset="0"/>
                <a:ea typeface="Avenir Next Condensed Regular" charset="0"/>
                <a:cs typeface="Avenir Next Condensed Regular" charset="0"/>
              </a:rPr>
              <a:t>Running several full DNNs becomes very </a:t>
            </a:r>
            <a:r>
              <a:rPr lang="en-US" dirty="0" smtClean="0">
                <a:latin typeface="Avenir Next Condensed Regular" charset="0"/>
                <a:ea typeface="Avenir Next Condensed Regular" charset="0"/>
                <a:cs typeface="Avenir Next Condensed Regular" charset="0"/>
              </a:rPr>
              <a:t>slow</a:t>
            </a:r>
            <a:endParaRPr lang="en-US" dirty="0">
              <a:solidFill>
                <a:schemeClr val="accent2"/>
              </a:solidFill>
              <a:latin typeface="Avenir Next Condensed Regular" charset="0"/>
              <a:ea typeface="Avenir Next Condensed Regular" charset="0"/>
              <a:cs typeface="Avenir Next Condensed Regular" charset="0"/>
            </a:endParaRPr>
          </a:p>
          <a:p>
            <a:r>
              <a:rPr lang="en-US" dirty="0">
                <a:latin typeface="Avenir Next Condensed" charset="0"/>
                <a:ea typeface="Avenir Next Condensed" charset="0"/>
                <a:cs typeface="Avenir Next Condensed" charset="0"/>
              </a:rPr>
              <a:t>Mainstream reduces contention by </a:t>
            </a:r>
            <a:r>
              <a:rPr lang="en-US" dirty="0">
                <a:solidFill>
                  <a:schemeClr val="accent2"/>
                </a:solidFill>
                <a:latin typeface="Avenir Next Condensed" charset="0"/>
                <a:ea typeface="Avenir Next Condensed" charset="0"/>
                <a:cs typeface="Avenir Next Condensed" charset="0"/>
              </a:rPr>
              <a:t>sharing </a:t>
            </a:r>
            <a:r>
              <a:rPr lang="en-US" dirty="0">
                <a:latin typeface="Avenir Next Condensed" charset="0"/>
                <a:ea typeface="Avenir Next Condensed" charset="0"/>
                <a:cs typeface="Avenir Next Condensed" charset="0"/>
              </a:rPr>
              <a:t>redundant </a:t>
            </a:r>
            <a:r>
              <a:rPr lang="en-US" dirty="0" smtClean="0">
                <a:latin typeface="Avenir Next Condensed" charset="0"/>
                <a:ea typeface="Avenir Next Condensed" charset="0"/>
                <a:cs typeface="Avenir Next Condensed" charset="0"/>
              </a:rPr>
              <a:t>computation</a:t>
            </a:r>
          </a:p>
          <a:p>
            <a:pPr lvl="0"/>
            <a:r>
              <a:rPr lang="en-US" dirty="0"/>
              <a:t>Without centralized training data and </a:t>
            </a:r>
            <a:r>
              <a:rPr lang="en-US" dirty="0" smtClean="0"/>
              <a:t>process</a:t>
            </a:r>
            <a:endParaRPr lang="en-US" dirty="0" smtClean="0">
              <a:solidFill>
                <a:schemeClr val="accent2"/>
              </a:solidFill>
            </a:endParaRPr>
          </a:p>
          <a:p>
            <a:pPr marL="457200" lvl="0" indent="-355600" rtl="0">
              <a:spcBef>
                <a:spcPts val="0"/>
              </a:spcBef>
              <a:spcAft>
                <a:spcPts val="0"/>
              </a:spcAft>
              <a:buSzPts val="2000"/>
              <a:buChar char="●"/>
            </a:pPr>
            <a:r>
              <a:rPr lang="en-US" dirty="0" smtClean="0">
                <a:solidFill>
                  <a:schemeClr val="accent2"/>
                </a:solidFill>
              </a:rPr>
              <a:t>Problem #2</a:t>
            </a:r>
            <a:r>
              <a:rPr lang="en" dirty="0" smtClean="0"/>
              <a:t>: </a:t>
            </a:r>
            <a:r>
              <a:rPr lang="en" dirty="0" smtClean="0"/>
              <a:t>Applications developed in</a:t>
            </a:r>
            <a:r>
              <a:rPr lang="en" i="1" dirty="0" smtClean="0">
                <a:solidFill>
                  <a:schemeClr val="accent2"/>
                </a:solidFill>
              </a:rPr>
              <a:t> isolation </a:t>
            </a:r>
            <a:r>
              <a:rPr lang="en" dirty="0" smtClean="0"/>
              <a:t>and </a:t>
            </a:r>
            <a:r>
              <a:rPr lang="en" i="1" dirty="0" smtClean="0">
                <a:solidFill>
                  <a:schemeClr val="accent2"/>
                </a:solidFill>
              </a:rPr>
              <a:t>offline</a:t>
            </a:r>
            <a:r>
              <a:rPr lang="en" dirty="0" smtClean="0"/>
              <a:t> </a:t>
            </a:r>
            <a:endParaRPr dirty="0" smtClean="0"/>
          </a:p>
          <a:p>
            <a:pPr marL="914400" lvl="1" indent="-323850" rtl="0">
              <a:spcBef>
                <a:spcPts val="0"/>
              </a:spcBef>
              <a:spcAft>
                <a:spcPts val="0"/>
              </a:spcAft>
              <a:buSzPts val="1500"/>
              <a:buChar char="○"/>
            </a:pPr>
            <a:r>
              <a:rPr lang="en" dirty="0" smtClean="0">
                <a:latin typeface="Avenir Next Condensed Regular" charset="0"/>
                <a:ea typeface="Avenir Next Condensed Regular" charset="0"/>
                <a:cs typeface="Avenir Next Condensed Regular" charset="0"/>
              </a:rPr>
              <a:t>Without understanding of the resources available</a:t>
            </a:r>
            <a:endParaRPr lang="en-US" dirty="0" smtClean="0">
              <a:latin typeface="Avenir Next Condensed Regular" charset="0"/>
              <a:ea typeface="Avenir Next Condensed Regular" charset="0"/>
              <a:cs typeface="Avenir Next Condensed Regular" charset="0"/>
            </a:endParaRPr>
          </a:p>
          <a:p>
            <a:pPr lvl="0"/>
            <a:r>
              <a:rPr lang="en-US" dirty="0" smtClean="0"/>
              <a:t>Mainstream </a:t>
            </a:r>
            <a:r>
              <a:rPr lang="en-US" i="1" dirty="0" smtClean="0">
                <a:solidFill>
                  <a:schemeClr val="accent2"/>
                </a:solidFill>
              </a:rPr>
              <a:t>dynamically </a:t>
            </a:r>
            <a:r>
              <a:rPr lang="en-US" dirty="0" smtClean="0"/>
              <a:t>tunes DNNs </a:t>
            </a:r>
            <a:r>
              <a:rPr lang="en" dirty="0" smtClean="0"/>
              <a:t>at </a:t>
            </a:r>
            <a:r>
              <a:rPr lang="en" i="1" dirty="0" smtClean="0">
                <a:solidFill>
                  <a:schemeClr val="accent2"/>
                </a:solidFill>
              </a:rPr>
              <a:t>runtime</a:t>
            </a:r>
            <a:endParaRPr lang="en-US" i="1" dirty="0" smtClean="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Effect of accuracy and FPS on F1-score</a:t>
            </a: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Shape 750"/>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App example: Event detection</a:t>
            </a:r>
            <a:endParaRPr dirty="0"/>
          </a:p>
          <a:p>
            <a:pPr marL="0" lvl="0" indent="0" rtl="0">
              <a:spcBef>
                <a:spcPts val="0"/>
              </a:spcBef>
              <a:spcAft>
                <a:spcPts val="0"/>
              </a:spcAft>
              <a:buNone/>
            </a:pPr>
            <a:endParaRPr dirty="0"/>
          </a:p>
        </p:txBody>
      </p:sp>
      <p:pic>
        <p:nvPicPr>
          <p:cNvPr id="751" name="Shape 751"/>
          <p:cNvPicPr preferRelativeResize="0"/>
          <p:nvPr/>
        </p:nvPicPr>
        <p:blipFill rotWithShape="1">
          <a:blip r:embed="rId3">
            <a:alphaModFix/>
          </a:blip>
          <a:srcRect l="54050" t="31271" r="16618" b="13846"/>
          <a:stretch/>
        </p:blipFill>
        <p:spPr>
          <a:xfrm>
            <a:off x="2440886" y="1006872"/>
            <a:ext cx="1207015" cy="3411981"/>
          </a:xfrm>
          <a:prstGeom prst="rect">
            <a:avLst/>
          </a:prstGeom>
          <a:noFill/>
          <a:ln>
            <a:noFill/>
          </a:ln>
        </p:spPr>
      </p:pic>
      <p:pic>
        <p:nvPicPr>
          <p:cNvPr id="752" name="Shape 752"/>
          <p:cNvPicPr preferRelativeResize="0"/>
          <p:nvPr/>
        </p:nvPicPr>
        <p:blipFill rotWithShape="1">
          <a:blip r:embed="rId4">
            <a:alphaModFix/>
          </a:blip>
          <a:srcRect l="54050" t="31999" r="16618" b="12876"/>
          <a:stretch/>
        </p:blipFill>
        <p:spPr>
          <a:xfrm>
            <a:off x="7267410" y="999350"/>
            <a:ext cx="1207015" cy="3427025"/>
          </a:xfrm>
          <a:prstGeom prst="rect">
            <a:avLst/>
          </a:prstGeom>
          <a:noFill/>
          <a:ln>
            <a:noFill/>
          </a:ln>
        </p:spPr>
      </p:pic>
      <p:pic>
        <p:nvPicPr>
          <p:cNvPr id="753" name="Shape 753"/>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54" name="Shape 754"/>
          <p:cNvPicPr preferRelativeResize="0"/>
          <p:nvPr/>
        </p:nvPicPr>
        <p:blipFill rotWithShape="1">
          <a:blip r:embed="rId6">
            <a:alphaModFix/>
          </a:blip>
          <a:srcRect l="54492" t="31686" r="16458" b="13710"/>
          <a:stretch/>
        </p:blipFill>
        <p:spPr>
          <a:xfrm>
            <a:off x="4049739" y="999369"/>
            <a:ext cx="1207015" cy="3426985"/>
          </a:xfrm>
          <a:prstGeom prst="rect">
            <a:avLst/>
          </a:prstGeom>
          <a:noFill/>
          <a:ln>
            <a:noFill/>
          </a:ln>
        </p:spPr>
      </p:pic>
      <p:pic>
        <p:nvPicPr>
          <p:cNvPr id="755" name="Shape 755"/>
          <p:cNvPicPr preferRelativeResize="0"/>
          <p:nvPr/>
        </p:nvPicPr>
        <p:blipFill rotWithShape="1">
          <a:blip r:embed="rId7">
            <a:alphaModFix/>
          </a:blip>
          <a:srcRect l="54492" t="31927" r="16458" b="13710"/>
          <a:stretch/>
        </p:blipFill>
        <p:spPr>
          <a:xfrm>
            <a:off x="832050" y="1006872"/>
            <a:ext cx="1207015" cy="3411981"/>
          </a:xfrm>
          <a:prstGeom prst="rect">
            <a:avLst/>
          </a:prstGeom>
          <a:noFill/>
          <a:ln>
            <a:noFill/>
          </a:ln>
        </p:spPr>
      </p:pic>
      <p:sp>
        <p:nvSpPr>
          <p:cNvPr id="756" name="Shape 756"/>
          <p:cNvSpPr/>
          <p:nvPr/>
        </p:nvSpPr>
        <p:spPr>
          <a:xfrm>
            <a:off x="2872375" y="866200"/>
            <a:ext cx="344100" cy="596700"/>
          </a:xfrm>
          <a:prstGeom prst="rect">
            <a:avLst/>
          </a:prstGeom>
          <a:noFill/>
          <a:ln w="38100"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7" name="Shape 757"/>
          <p:cNvSpPr/>
          <p:nvPr/>
        </p:nvSpPr>
        <p:spPr>
          <a:xfrm>
            <a:off x="4362988" y="866200"/>
            <a:ext cx="580500" cy="1685700"/>
          </a:xfrm>
          <a:prstGeom prst="rect">
            <a:avLst/>
          </a:prstGeom>
          <a:noFill/>
          <a:ln w="38100"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8" name="Shape 758"/>
          <p:cNvSpPr/>
          <p:nvPr/>
        </p:nvSpPr>
        <p:spPr>
          <a:xfrm>
            <a:off x="5971825" y="865800"/>
            <a:ext cx="893700" cy="3688800"/>
          </a:xfrm>
          <a:prstGeom prst="rect">
            <a:avLst/>
          </a:prstGeom>
          <a:noFill/>
          <a:ln w="38100"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9" name="Shape 759"/>
          <p:cNvSpPr/>
          <p:nvPr/>
        </p:nvSpPr>
        <p:spPr>
          <a:xfrm>
            <a:off x="7580600" y="1922175"/>
            <a:ext cx="893700" cy="2632500"/>
          </a:xfrm>
          <a:prstGeom prst="rect">
            <a:avLst/>
          </a:prstGeom>
          <a:noFill/>
          <a:ln w="38100"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31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fade">
                                      <p:cBhvr>
                                        <p:cTn id="7" dur="1"/>
                                        <p:tgtEl>
                                          <p:spTgt spid="7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1"/>
                                        </p:tgtEl>
                                        <p:attrNameLst>
                                          <p:attrName>style.visibility</p:attrName>
                                        </p:attrNameLst>
                                      </p:cBhvr>
                                      <p:to>
                                        <p:strVal val="visible"/>
                                      </p:to>
                                    </p:set>
                                    <p:animEffect transition="in" filter="fade">
                                      <p:cBhvr>
                                        <p:cTn id="12" dur="1"/>
                                        <p:tgtEl>
                                          <p:spTgt spid="7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6"/>
                                        </p:tgtEl>
                                        <p:attrNameLst>
                                          <p:attrName>style.visibility</p:attrName>
                                        </p:attrNameLst>
                                      </p:cBhvr>
                                      <p:to>
                                        <p:strVal val="visible"/>
                                      </p:to>
                                    </p:set>
                                    <p:animEffect transition="in" filter="fade">
                                      <p:cBhvr>
                                        <p:cTn id="17" dur="1"/>
                                        <p:tgtEl>
                                          <p:spTgt spid="7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4"/>
                                        </p:tgtEl>
                                        <p:attrNameLst>
                                          <p:attrName>style.visibility</p:attrName>
                                        </p:attrNameLst>
                                      </p:cBhvr>
                                      <p:to>
                                        <p:strVal val="visible"/>
                                      </p:to>
                                    </p:set>
                                    <p:animEffect transition="in" filter="fade">
                                      <p:cBhvr>
                                        <p:cTn id="22" dur="1"/>
                                        <p:tgtEl>
                                          <p:spTgt spid="7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57"/>
                                        </p:tgtEl>
                                        <p:attrNameLst>
                                          <p:attrName>style.visibility</p:attrName>
                                        </p:attrNameLst>
                                      </p:cBhvr>
                                      <p:to>
                                        <p:strVal val="visible"/>
                                      </p:to>
                                    </p:set>
                                    <p:animEffect transition="in" filter="fade">
                                      <p:cBhvr>
                                        <p:cTn id="27" dur="1"/>
                                        <p:tgtEl>
                                          <p:spTgt spid="7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3"/>
                                        </p:tgtEl>
                                        <p:attrNameLst>
                                          <p:attrName>style.visibility</p:attrName>
                                        </p:attrNameLst>
                                      </p:cBhvr>
                                      <p:to>
                                        <p:strVal val="visible"/>
                                      </p:to>
                                    </p:set>
                                    <p:animEffect transition="in" filter="fade">
                                      <p:cBhvr>
                                        <p:cTn id="32" dur="1"/>
                                        <p:tgtEl>
                                          <p:spTgt spid="7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8"/>
                                        </p:tgtEl>
                                        <p:attrNameLst>
                                          <p:attrName>style.visibility</p:attrName>
                                        </p:attrNameLst>
                                      </p:cBhvr>
                                      <p:to>
                                        <p:strVal val="visible"/>
                                      </p:to>
                                    </p:set>
                                    <p:animEffect transition="in" filter="fade">
                                      <p:cBhvr>
                                        <p:cTn id="37" dur="1"/>
                                        <p:tgtEl>
                                          <p:spTgt spid="7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52"/>
                                        </p:tgtEl>
                                        <p:attrNameLst>
                                          <p:attrName>style.visibility</p:attrName>
                                        </p:attrNameLst>
                                      </p:cBhvr>
                                      <p:to>
                                        <p:strVal val="visible"/>
                                      </p:to>
                                    </p:set>
                                    <p:animEffect transition="in" filter="fade">
                                      <p:cBhvr>
                                        <p:cTn id="42" dur="1"/>
                                        <p:tgtEl>
                                          <p:spTgt spid="75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59"/>
                                        </p:tgtEl>
                                        <p:attrNameLst>
                                          <p:attrName>style.visibility</p:attrName>
                                        </p:attrNameLst>
                                      </p:cBhvr>
                                      <p:to>
                                        <p:strVal val="visible"/>
                                      </p:to>
                                    </p:set>
                                    <p:animEffect transition="in" filter="fade">
                                      <p:cBhvr>
                                        <p:cTn id="47" dur="1"/>
                                        <p:tgtEl>
                                          <p:spTgt spid="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Shape 764"/>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App example: Event detection</a:t>
            </a:r>
            <a:endParaRPr/>
          </a:p>
          <a:p>
            <a:pPr marL="0" lvl="0" indent="0" rtl="0">
              <a:spcBef>
                <a:spcPts val="0"/>
              </a:spcBef>
              <a:spcAft>
                <a:spcPts val="0"/>
              </a:spcAft>
              <a:buNone/>
            </a:pPr>
            <a:endParaRPr/>
          </a:p>
        </p:txBody>
      </p:sp>
      <p:pic>
        <p:nvPicPr>
          <p:cNvPr id="765" name="Shape 765"/>
          <p:cNvPicPr preferRelativeResize="0"/>
          <p:nvPr/>
        </p:nvPicPr>
        <p:blipFill rotWithShape="1">
          <a:blip r:embed="rId3">
            <a:alphaModFix/>
          </a:blip>
          <a:srcRect l="54050" t="31271" r="16618" b="13846"/>
          <a:stretch/>
        </p:blipFill>
        <p:spPr>
          <a:xfrm>
            <a:off x="2440886" y="1006872"/>
            <a:ext cx="1207015" cy="3411981"/>
          </a:xfrm>
          <a:prstGeom prst="rect">
            <a:avLst/>
          </a:prstGeom>
          <a:noFill/>
          <a:ln w="76200" cap="flat" cmpd="sng">
            <a:solidFill>
              <a:srgbClr val="E06666"/>
            </a:solidFill>
            <a:prstDash val="solid"/>
            <a:round/>
            <a:headEnd type="none" w="med" len="med"/>
            <a:tailEnd type="none" w="med" len="med"/>
          </a:ln>
        </p:spPr>
      </p:pic>
      <p:pic>
        <p:nvPicPr>
          <p:cNvPr id="766" name="Shape 766"/>
          <p:cNvPicPr preferRelativeResize="0"/>
          <p:nvPr/>
        </p:nvPicPr>
        <p:blipFill rotWithShape="1">
          <a:blip r:embed="rId4">
            <a:alphaModFix/>
          </a:blip>
          <a:srcRect l="54050" t="31999" r="16618" b="12876"/>
          <a:stretch/>
        </p:blipFill>
        <p:spPr>
          <a:xfrm>
            <a:off x="7267410" y="999350"/>
            <a:ext cx="1207015" cy="3427025"/>
          </a:xfrm>
          <a:prstGeom prst="rect">
            <a:avLst/>
          </a:prstGeom>
          <a:noFill/>
          <a:ln>
            <a:noFill/>
          </a:ln>
        </p:spPr>
      </p:pic>
      <p:pic>
        <p:nvPicPr>
          <p:cNvPr id="767" name="Shape 767"/>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68" name="Shape 768"/>
          <p:cNvPicPr preferRelativeResize="0"/>
          <p:nvPr/>
        </p:nvPicPr>
        <p:blipFill rotWithShape="1">
          <a:blip r:embed="rId6">
            <a:alphaModFix/>
          </a:blip>
          <a:srcRect l="54492" t="31686" r="16458" b="13710"/>
          <a:stretch/>
        </p:blipFill>
        <p:spPr>
          <a:xfrm>
            <a:off x="4049739" y="999369"/>
            <a:ext cx="1207015" cy="3426985"/>
          </a:xfrm>
          <a:prstGeom prst="rect">
            <a:avLst/>
          </a:prstGeom>
          <a:noFill/>
          <a:ln w="76200" cap="flat" cmpd="sng">
            <a:solidFill>
              <a:srgbClr val="E06666"/>
            </a:solidFill>
            <a:prstDash val="solid"/>
            <a:round/>
            <a:headEnd type="none" w="med" len="med"/>
            <a:tailEnd type="none" w="med" len="med"/>
          </a:ln>
        </p:spPr>
      </p:pic>
      <p:pic>
        <p:nvPicPr>
          <p:cNvPr id="769" name="Shape 769"/>
          <p:cNvPicPr preferRelativeResize="0"/>
          <p:nvPr/>
        </p:nvPicPr>
        <p:blipFill rotWithShape="1">
          <a:blip r:embed="rId7">
            <a:alphaModFix/>
          </a:blip>
          <a:srcRect l="54492" t="31927" r="16458" b="13710"/>
          <a:stretch/>
        </p:blipFill>
        <p:spPr>
          <a:xfrm>
            <a:off x="832050" y="1006872"/>
            <a:ext cx="1207015" cy="3411981"/>
          </a:xfrm>
          <a:prstGeom prst="rect">
            <a:avLst/>
          </a:prstGeom>
          <a:noFill/>
          <a:ln>
            <a:noFill/>
          </a:ln>
        </p:spPr>
      </p:pic>
      <p:sp>
        <p:nvSpPr>
          <p:cNvPr id="770" name="Shape 770"/>
          <p:cNvSpPr/>
          <p:nvPr/>
        </p:nvSpPr>
        <p:spPr>
          <a:xfrm>
            <a:off x="2872375" y="866200"/>
            <a:ext cx="344100" cy="596700"/>
          </a:xfrm>
          <a:prstGeom prst="rect">
            <a:avLst/>
          </a:prstGeom>
          <a:noFill/>
          <a:ln w="38100"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1" name="Shape 771"/>
          <p:cNvSpPr/>
          <p:nvPr/>
        </p:nvSpPr>
        <p:spPr>
          <a:xfrm>
            <a:off x="4362988" y="866200"/>
            <a:ext cx="580500" cy="1685700"/>
          </a:xfrm>
          <a:prstGeom prst="rect">
            <a:avLst/>
          </a:prstGeom>
          <a:noFill/>
          <a:ln w="38100"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2" name="Shape 772"/>
          <p:cNvSpPr/>
          <p:nvPr/>
        </p:nvSpPr>
        <p:spPr>
          <a:xfrm>
            <a:off x="5971825" y="865800"/>
            <a:ext cx="893700" cy="3688800"/>
          </a:xfrm>
          <a:prstGeom prst="rect">
            <a:avLst/>
          </a:prstGeom>
          <a:noFill/>
          <a:ln w="38100"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3" name="Shape 773"/>
          <p:cNvSpPr/>
          <p:nvPr/>
        </p:nvSpPr>
        <p:spPr>
          <a:xfrm>
            <a:off x="7580600" y="1922175"/>
            <a:ext cx="893700" cy="2632500"/>
          </a:xfrm>
          <a:prstGeom prst="rect">
            <a:avLst/>
          </a:prstGeom>
          <a:noFill/>
          <a:ln w="38100" cap="flat" cmpd="sng">
            <a:solidFill>
              <a:srgbClr val="FF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7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7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7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App example: Event detection</a:t>
            </a:r>
            <a:endParaRPr/>
          </a:p>
          <a:p>
            <a:pPr marL="0" lvl="0" indent="0" rtl="0">
              <a:spcBef>
                <a:spcPts val="0"/>
              </a:spcBef>
              <a:spcAft>
                <a:spcPts val="0"/>
              </a:spcAft>
              <a:buNone/>
            </a:pPr>
            <a:endParaRPr/>
          </a:p>
        </p:txBody>
      </p:sp>
      <p:pic>
        <p:nvPicPr>
          <p:cNvPr id="779" name="Shape 779"/>
          <p:cNvPicPr preferRelativeResize="0"/>
          <p:nvPr/>
        </p:nvPicPr>
        <p:blipFill rotWithShape="1">
          <a:blip r:embed="rId3">
            <a:alphaModFix amt="50000"/>
          </a:blip>
          <a:srcRect l="54050" t="31271" r="16618" b="13846"/>
          <a:stretch/>
        </p:blipFill>
        <p:spPr>
          <a:xfrm>
            <a:off x="2440886" y="1006872"/>
            <a:ext cx="1207015" cy="3411981"/>
          </a:xfrm>
          <a:prstGeom prst="rect">
            <a:avLst/>
          </a:prstGeom>
          <a:noFill/>
          <a:ln w="76200" cap="flat" cmpd="sng">
            <a:solidFill>
              <a:srgbClr val="E06666"/>
            </a:solidFill>
            <a:prstDash val="solid"/>
            <a:round/>
            <a:headEnd type="none" w="med" len="med"/>
            <a:tailEnd type="none" w="med" len="med"/>
          </a:ln>
        </p:spPr>
      </p:pic>
      <p:pic>
        <p:nvPicPr>
          <p:cNvPr id="780" name="Shape 780"/>
          <p:cNvPicPr preferRelativeResize="0"/>
          <p:nvPr/>
        </p:nvPicPr>
        <p:blipFill rotWithShape="1">
          <a:blip r:embed="rId4">
            <a:alphaModFix amt="49000"/>
          </a:blip>
          <a:srcRect l="54050" t="31999" r="16618" b="12876"/>
          <a:stretch/>
        </p:blipFill>
        <p:spPr>
          <a:xfrm>
            <a:off x="7267410" y="999350"/>
            <a:ext cx="1207015" cy="3427025"/>
          </a:xfrm>
          <a:prstGeom prst="rect">
            <a:avLst/>
          </a:prstGeom>
          <a:noFill/>
          <a:ln>
            <a:noFill/>
          </a:ln>
        </p:spPr>
      </p:pic>
      <p:pic>
        <p:nvPicPr>
          <p:cNvPr id="781" name="Shape 781"/>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82" name="Shape 782"/>
          <p:cNvPicPr preferRelativeResize="0"/>
          <p:nvPr/>
        </p:nvPicPr>
        <p:blipFill rotWithShape="1">
          <a:blip r:embed="rId6">
            <a:alphaModFix amt="50000"/>
          </a:blip>
          <a:srcRect l="54492" t="31686" r="16458" b="13710"/>
          <a:stretch/>
        </p:blipFill>
        <p:spPr>
          <a:xfrm>
            <a:off x="4049739" y="999369"/>
            <a:ext cx="1207015" cy="3426985"/>
          </a:xfrm>
          <a:prstGeom prst="rect">
            <a:avLst/>
          </a:prstGeom>
          <a:noFill/>
          <a:ln w="76200" cap="flat" cmpd="sng">
            <a:solidFill>
              <a:srgbClr val="E06666"/>
            </a:solidFill>
            <a:prstDash val="solid"/>
            <a:round/>
            <a:headEnd type="none" w="med" len="med"/>
            <a:tailEnd type="none" w="med" len="med"/>
          </a:ln>
        </p:spPr>
      </p:pic>
      <p:pic>
        <p:nvPicPr>
          <p:cNvPr id="783" name="Shape 783"/>
          <p:cNvPicPr preferRelativeResize="0"/>
          <p:nvPr/>
        </p:nvPicPr>
        <p:blipFill rotWithShape="1">
          <a:blip r:embed="rId7">
            <a:alphaModFix amt="50000"/>
          </a:blip>
          <a:srcRect l="54492" t="31927" r="16458" b="13710"/>
          <a:stretch/>
        </p:blipFill>
        <p:spPr>
          <a:xfrm>
            <a:off x="832050" y="1006872"/>
            <a:ext cx="1207015" cy="3411981"/>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App example: Event detection</a:t>
            </a:r>
            <a:endParaRPr/>
          </a:p>
          <a:p>
            <a:pPr marL="0" lvl="0" indent="0" rtl="0">
              <a:spcBef>
                <a:spcPts val="0"/>
              </a:spcBef>
              <a:spcAft>
                <a:spcPts val="0"/>
              </a:spcAft>
              <a:buNone/>
            </a:pPr>
            <a:endParaRPr/>
          </a:p>
        </p:txBody>
      </p:sp>
      <p:pic>
        <p:nvPicPr>
          <p:cNvPr id="789" name="Shape 789"/>
          <p:cNvPicPr preferRelativeResize="0"/>
          <p:nvPr/>
        </p:nvPicPr>
        <p:blipFill rotWithShape="1">
          <a:blip r:embed="rId3">
            <a:alphaModFix/>
          </a:blip>
          <a:srcRect l="54050" t="31271" r="16618" b="13846"/>
          <a:stretch/>
        </p:blipFill>
        <p:spPr>
          <a:xfrm>
            <a:off x="2440886" y="1006872"/>
            <a:ext cx="1207015" cy="3411981"/>
          </a:xfrm>
          <a:prstGeom prst="rect">
            <a:avLst/>
          </a:prstGeom>
          <a:noFill/>
          <a:ln w="76200" cap="flat" cmpd="sng">
            <a:solidFill>
              <a:srgbClr val="E06666"/>
            </a:solidFill>
            <a:prstDash val="solid"/>
            <a:round/>
            <a:headEnd type="none" w="med" len="med"/>
            <a:tailEnd type="none" w="med" len="med"/>
          </a:ln>
        </p:spPr>
      </p:pic>
      <p:pic>
        <p:nvPicPr>
          <p:cNvPr id="790" name="Shape 790"/>
          <p:cNvPicPr preferRelativeResize="0"/>
          <p:nvPr/>
        </p:nvPicPr>
        <p:blipFill rotWithShape="1">
          <a:blip r:embed="rId4">
            <a:alphaModFix amt="49000"/>
          </a:blip>
          <a:srcRect l="54050" t="31999" r="16618" b="12876"/>
          <a:stretch/>
        </p:blipFill>
        <p:spPr>
          <a:xfrm>
            <a:off x="7267410" y="999350"/>
            <a:ext cx="1207015" cy="3427025"/>
          </a:xfrm>
          <a:prstGeom prst="rect">
            <a:avLst/>
          </a:prstGeom>
          <a:noFill/>
          <a:ln>
            <a:noFill/>
          </a:ln>
        </p:spPr>
      </p:pic>
      <p:pic>
        <p:nvPicPr>
          <p:cNvPr id="791" name="Shape 791"/>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92" name="Shape 792"/>
          <p:cNvPicPr preferRelativeResize="0"/>
          <p:nvPr/>
        </p:nvPicPr>
        <p:blipFill rotWithShape="1">
          <a:blip r:embed="rId6">
            <a:alphaModFix amt="50000"/>
          </a:blip>
          <a:srcRect l="54492" t="31686" r="16458" b="13710"/>
          <a:stretch/>
        </p:blipFill>
        <p:spPr>
          <a:xfrm>
            <a:off x="4049739" y="999369"/>
            <a:ext cx="1207015" cy="3426985"/>
          </a:xfrm>
          <a:prstGeom prst="rect">
            <a:avLst/>
          </a:prstGeom>
          <a:noFill/>
          <a:ln w="76200" cap="flat" cmpd="sng">
            <a:solidFill>
              <a:srgbClr val="E06666"/>
            </a:solidFill>
            <a:prstDash val="solid"/>
            <a:round/>
            <a:headEnd type="none" w="med" len="med"/>
            <a:tailEnd type="none" w="med" len="med"/>
          </a:ln>
        </p:spPr>
      </p:pic>
      <p:pic>
        <p:nvPicPr>
          <p:cNvPr id="793" name="Shape 793"/>
          <p:cNvPicPr preferRelativeResize="0"/>
          <p:nvPr/>
        </p:nvPicPr>
        <p:blipFill rotWithShape="1">
          <a:blip r:embed="rId7">
            <a:alphaModFix amt="50000"/>
          </a:blip>
          <a:srcRect l="54492" t="31927" r="16458" b="13710"/>
          <a:stretch/>
        </p:blipFill>
        <p:spPr>
          <a:xfrm>
            <a:off x="832050" y="1006872"/>
            <a:ext cx="1207015" cy="3411981"/>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App example: Event detection</a:t>
            </a:r>
            <a:endParaRPr/>
          </a:p>
          <a:p>
            <a:pPr marL="0" lvl="0" indent="0" rtl="0">
              <a:spcBef>
                <a:spcPts val="0"/>
              </a:spcBef>
              <a:spcAft>
                <a:spcPts val="0"/>
              </a:spcAft>
              <a:buNone/>
            </a:pPr>
            <a:endParaRPr/>
          </a:p>
        </p:txBody>
      </p:sp>
      <p:pic>
        <p:nvPicPr>
          <p:cNvPr id="799" name="Shape 799"/>
          <p:cNvPicPr preferRelativeResize="0"/>
          <p:nvPr/>
        </p:nvPicPr>
        <p:blipFill rotWithShape="1">
          <a:blip r:embed="rId3">
            <a:alphaModFix/>
          </a:blip>
          <a:srcRect l="54050" t="31271" r="16618" b="13846"/>
          <a:stretch/>
        </p:blipFill>
        <p:spPr>
          <a:xfrm>
            <a:off x="2440886" y="1006872"/>
            <a:ext cx="1207015" cy="3411981"/>
          </a:xfrm>
          <a:prstGeom prst="rect">
            <a:avLst/>
          </a:prstGeom>
          <a:noFill/>
          <a:ln w="76200" cap="flat" cmpd="sng">
            <a:solidFill>
              <a:srgbClr val="E06666"/>
            </a:solidFill>
            <a:prstDash val="solid"/>
            <a:round/>
            <a:headEnd type="none" w="med" len="med"/>
            <a:tailEnd type="none" w="med" len="med"/>
          </a:ln>
        </p:spPr>
      </p:pic>
      <p:pic>
        <p:nvPicPr>
          <p:cNvPr id="800" name="Shape 800"/>
          <p:cNvPicPr preferRelativeResize="0"/>
          <p:nvPr/>
        </p:nvPicPr>
        <p:blipFill rotWithShape="1">
          <a:blip r:embed="rId4">
            <a:alphaModFix/>
          </a:blip>
          <a:srcRect l="54050" t="31999" r="16618" b="12876"/>
          <a:stretch/>
        </p:blipFill>
        <p:spPr>
          <a:xfrm>
            <a:off x="7267410" y="999350"/>
            <a:ext cx="1207015" cy="3427025"/>
          </a:xfrm>
          <a:prstGeom prst="rect">
            <a:avLst/>
          </a:prstGeom>
          <a:noFill/>
          <a:ln>
            <a:noFill/>
          </a:ln>
        </p:spPr>
      </p:pic>
      <p:pic>
        <p:nvPicPr>
          <p:cNvPr id="801" name="Shape 801"/>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802" name="Shape 802"/>
          <p:cNvPicPr preferRelativeResize="0"/>
          <p:nvPr/>
        </p:nvPicPr>
        <p:blipFill rotWithShape="1">
          <a:blip r:embed="rId6">
            <a:alphaModFix/>
          </a:blip>
          <a:srcRect l="54492" t="31686" r="16458" b="13710"/>
          <a:stretch/>
        </p:blipFill>
        <p:spPr>
          <a:xfrm>
            <a:off x="4049739" y="999369"/>
            <a:ext cx="1207015" cy="3426985"/>
          </a:xfrm>
          <a:prstGeom prst="rect">
            <a:avLst/>
          </a:prstGeom>
          <a:noFill/>
          <a:ln w="76200" cap="flat" cmpd="sng">
            <a:solidFill>
              <a:srgbClr val="E06666"/>
            </a:solidFill>
            <a:prstDash val="solid"/>
            <a:round/>
            <a:headEnd type="none" w="med" len="med"/>
            <a:tailEnd type="none" w="med" len="med"/>
          </a:ln>
        </p:spPr>
      </p:pic>
      <p:pic>
        <p:nvPicPr>
          <p:cNvPr id="803" name="Shape 803"/>
          <p:cNvPicPr preferRelativeResize="0"/>
          <p:nvPr/>
        </p:nvPicPr>
        <p:blipFill rotWithShape="1">
          <a:blip r:embed="rId7">
            <a:alphaModFix/>
          </a:blip>
          <a:srcRect l="54492" t="31927" r="16458" b="13710"/>
          <a:stretch/>
        </p:blipFill>
        <p:spPr>
          <a:xfrm>
            <a:off x="832050" y="1006872"/>
            <a:ext cx="1207015" cy="3411981"/>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Shape 819"/>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Challenge of searching the state-space</a:t>
            </a:r>
            <a:endParaRPr/>
          </a:p>
        </p:txBody>
      </p:sp>
      <p:sp>
        <p:nvSpPr>
          <p:cNvPr id="820" name="Shape 820"/>
          <p:cNvSpPr txBox="1">
            <a:spLocks noGrp="1"/>
          </p:cNvSpPr>
          <p:nvPr>
            <p:ph type="body" idx="1"/>
          </p:nvPr>
        </p:nvSpPr>
        <p:spPr>
          <a:xfrm>
            <a:off x="311700" y="1152425"/>
            <a:ext cx="8520600" cy="18606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dirty="0" smtClean="0"/>
              <a:t>Requires </a:t>
            </a:r>
            <a:r>
              <a:rPr lang="en" dirty="0">
                <a:solidFill>
                  <a:schemeClr val="accent2"/>
                </a:solidFill>
              </a:rPr>
              <a:t>joint</a:t>
            </a:r>
            <a:r>
              <a:rPr lang="en" dirty="0"/>
              <a:t> optimization between applications</a:t>
            </a:r>
            <a:endParaRPr dirty="0"/>
          </a:p>
          <a:p>
            <a:pPr marL="457200" lvl="0" indent="-355600" rtl="0">
              <a:spcBef>
                <a:spcPts val="0"/>
              </a:spcBef>
              <a:spcAft>
                <a:spcPts val="0"/>
              </a:spcAft>
              <a:buSzPts val="2000"/>
              <a:buChar char="●"/>
            </a:pPr>
            <a:r>
              <a:rPr lang="en" dirty="0" err="1"/>
              <a:t>Combinatorially</a:t>
            </a:r>
            <a:r>
              <a:rPr lang="en" dirty="0"/>
              <a:t> large state </a:t>
            </a:r>
            <a:r>
              <a:rPr lang="en" dirty="0" smtClean="0"/>
              <a:t>space</a:t>
            </a:r>
            <a:endParaRPr lang="en-US" dirty="0" smtClean="0"/>
          </a:p>
          <a:p>
            <a:r>
              <a:rPr lang="en-US" dirty="0" smtClean="0"/>
              <a:t>Analytically model the function </a:t>
            </a:r>
            <a:r>
              <a:rPr lang="en-US" dirty="0"/>
              <a:t>between FPS, accuracy and F1-score</a:t>
            </a:r>
          </a:p>
          <a:p>
            <a:pPr marL="457200" lvl="0" indent="-355600" rtl="0">
              <a:spcBef>
                <a:spcPts val="0"/>
              </a:spcBef>
              <a:spcAft>
                <a:spcPts val="0"/>
              </a:spcAft>
              <a:buSzPts val="2000"/>
              <a:buChar char="●"/>
            </a:pPr>
            <a:endParaRP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Shape 825"/>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Analytical model for application quality</a:t>
            </a:r>
            <a:endParaRPr/>
          </a:p>
        </p:txBody>
      </p:sp>
      <p:pic>
        <p:nvPicPr>
          <p:cNvPr id="826" name="Shape 826"/>
          <p:cNvPicPr preferRelativeResize="0"/>
          <p:nvPr/>
        </p:nvPicPr>
        <p:blipFill>
          <a:blip r:embed="rId3">
            <a:alphaModFix/>
          </a:blip>
          <a:stretch>
            <a:fillRect/>
          </a:stretch>
        </p:blipFill>
        <p:spPr>
          <a:xfrm>
            <a:off x="1682900" y="1213900"/>
            <a:ext cx="5778048" cy="3465951"/>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Shape 831"/>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Analytical model for application quality</a:t>
            </a:r>
            <a:endParaRPr/>
          </a:p>
        </p:txBody>
      </p:sp>
      <p:pic>
        <p:nvPicPr>
          <p:cNvPr id="832" name="Shape 832"/>
          <p:cNvPicPr preferRelativeResize="0"/>
          <p:nvPr/>
        </p:nvPicPr>
        <p:blipFill>
          <a:blip r:embed="rId3">
            <a:alphaModFix/>
          </a:blip>
          <a:stretch>
            <a:fillRect/>
          </a:stretch>
        </p:blipFill>
        <p:spPr>
          <a:xfrm>
            <a:off x="1682900" y="1213900"/>
            <a:ext cx="5778048" cy="3465951"/>
          </a:xfrm>
          <a:prstGeom prst="rect">
            <a:avLst/>
          </a:prstGeom>
          <a:noFill/>
          <a:ln>
            <a:noFill/>
          </a:ln>
        </p:spPr>
      </p:pic>
      <p:sp>
        <p:nvSpPr>
          <p:cNvPr id="833" name="Shape 833"/>
          <p:cNvSpPr/>
          <p:nvPr/>
        </p:nvSpPr>
        <p:spPr>
          <a:xfrm>
            <a:off x="1646425" y="2947109"/>
            <a:ext cx="1702200" cy="868500"/>
          </a:xfrm>
          <a:prstGeom prst="rect">
            <a:avLst/>
          </a:prstGeom>
          <a:noFill/>
          <a:ln w="38100" cap="flat" cmpd="sng">
            <a:solidFill>
              <a:srgbClr val="E06666"/>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Shape 838"/>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Estimating application quality</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p:nvPr/>
        </p:nvSpPr>
        <p:spPr>
          <a:xfrm>
            <a:off x="1610900" y="2129575"/>
            <a:ext cx="7268400" cy="1870500"/>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 video analysis pipeline</a:t>
            </a:r>
            <a:endParaRPr/>
          </a:p>
        </p:txBody>
      </p:sp>
      <p:sp>
        <p:nvSpPr>
          <p:cNvPr id="87" name="Shape 87"/>
          <p:cNvSpPr txBox="1"/>
          <p:nvPr/>
        </p:nvSpPr>
        <p:spPr>
          <a:xfrm>
            <a:off x="6177025" y="3355375"/>
            <a:ext cx="1891200" cy="36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500" dirty="0">
                <a:latin typeface="Avenir Next Condensed Regular" charset="0"/>
                <a:ea typeface="Avenir Next Condensed Regular" charset="0"/>
                <a:cs typeface="Avenir Next Condensed Regular" charset="0"/>
                <a:sym typeface="Pathway Gothic One"/>
              </a:rPr>
              <a:t>Edge Node</a:t>
            </a:r>
            <a:endParaRPr sz="3500" dirty="0">
              <a:latin typeface="Avenir Next Condensed Regular" charset="0"/>
              <a:ea typeface="Avenir Next Condensed Regular" charset="0"/>
              <a:cs typeface="Avenir Next Condensed Regular" charset="0"/>
              <a:sym typeface="Pathway Gothic One"/>
            </a:endParaRPr>
          </a:p>
        </p:txBody>
      </p:sp>
      <p:cxnSp>
        <p:nvCxnSpPr>
          <p:cNvPr id="88" name="Shape 88"/>
          <p:cNvCxnSpPr/>
          <p:nvPr/>
        </p:nvCxnSpPr>
        <p:spPr>
          <a:xfrm>
            <a:off x="1490700" y="2919225"/>
            <a:ext cx="430500" cy="0"/>
          </a:xfrm>
          <a:prstGeom prst="straightConnector1">
            <a:avLst/>
          </a:prstGeom>
          <a:noFill/>
          <a:ln w="19050" cap="flat" cmpd="sng">
            <a:solidFill>
              <a:schemeClr val="dk2"/>
            </a:solidFill>
            <a:prstDash val="solid"/>
            <a:round/>
            <a:headEnd type="none" w="lg" len="lg"/>
            <a:tailEnd type="triangle" w="lg" len="lg"/>
          </a:ln>
        </p:spPr>
      </p:cxnSp>
      <p:sp>
        <p:nvSpPr>
          <p:cNvPr id="89" name="Shape 89"/>
          <p:cNvSpPr/>
          <p:nvPr/>
        </p:nvSpPr>
        <p:spPr>
          <a:xfrm>
            <a:off x="1945550" y="2395575"/>
            <a:ext cx="1482900" cy="1047300"/>
          </a:xfrm>
          <a:prstGeom prst="roundRect">
            <a:avLst>
              <a:gd name="adj" fmla="val 8220"/>
            </a:avLst>
          </a:prstGeom>
          <a:solidFill>
            <a:srgbClr val="9DD192"/>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Decode</a:t>
            </a:r>
            <a:endParaRPr sz="2500" dirty="0">
              <a:latin typeface="Avenir Next Condensed Regular" charset="0"/>
              <a:ea typeface="Avenir Next Condensed Regular" charset="0"/>
              <a:cs typeface="Avenir Next Condensed Regular" charset="0"/>
              <a:sym typeface="Pathway Gothic One"/>
            </a:endParaRPr>
          </a:p>
        </p:txBody>
      </p:sp>
      <p:sp>
        <p:nvSpPr>
          <p:cNvPr id="90" name="Shape 90"/>
          <p:cNvSpPr/>
          <p:nvPr/>
        </p:nvSpPr>
        <p:spPr>
          <a:xfrm>
            <a:off x="7271979" y="2395575"/>
            <a:ext cx="1482900" cy="1047300"/>
          </a:xfrm>
          <a:prstGeom prst="roundRect">
            <a:avLst>
              <a:gd name="adj" fmla="val 8220"/>
            </a:avLst>
          </a:prstGeom>
          <a:solidFill>
            <a:srgbClr val="C988BB"/>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latin typeface="Avenir Next Condensed Regular" charset="0"/>
                <a:ea typeface="Avenir Next Condensed Regular" charset="0"/>
                <a:cs typeface="Avenir Next Condensed Regular" charset="0"/>
                <a:sym typeface="Pathway Gothic One"/>
              </a:rPr>
              <a:t>Post-Process</a:t>
            </a:r>
            <a:endParaRPr sz="2400" dirty="0"/>
          </a:p>
        </p:txBody>
      </p:sp>
      <p:sp>
        <p:nvSpPr>
          <p:cNvPr id="91" name="Shape 91"/>
          <p:cNvSpPr/>
          <p:nvPr/>
        </p:nvSpPr>
        <p:spPr>
          <a:xfrm>
            <a:off x="3709961" y="2395575"/>
            <a:ext cx="1482900" cy="1047300"/>
          </a:xfrm>
          <a:prstGeom prst="roundRect">
            <a:avLst>
              <a:gd name="adj" fmla="val 8220"/>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Transform</a:t>
            </a:r>
            <a:endParaRPr sz="2500" dirty="0"/>
          </a:p>
        </p:txBody>
      </p:sp>
      <p:cxnSp>
        <p:nvCxnSpPr>
          <p:cNvPr id="92" name="Shape 92"/>
          <p:cNvCxnSpPr>
            <a:stCxn id="89" idx="3"/>
            <a:endCxn id="91" idx="1"/>
          </p:cNvCxnSpPr>
          <p:nvPr/>
        </p:nvCxnSpPr>
        <p:spPr>
          <a:xfrm>
            <a:off x="3428450" y="2919225"/>
            <a:ext cx="281400" cy="0"/>
          </a:xfrm>
          <a:prstGeom prst="straightConnector1">
            <a:avLst/>
          </a:prstGeom>
          <a:noFill/>
          <a:ln w="19050" cap="flat" cmpd="sng">
            <a:solidFill>
              <a:schemeClr val="dk2"/>
            </a:solidFill>
            <a:prstDash val="solid"/>
            <a:round/>
            <a:headEnd type="none" w="lg" len="lg"/>
            <a:tailEnd type="triangle" w="lg" len="lg"/>
          </a:ln>
        </p:spPr>
      </p:cxnSp>
      <p:sp>
        <p:nvSpPr>
          <p:cNvPr id="93" name="Shape 93"/>
          <p:cNvSpPr/>
          <p:nvPr/>
        </p:nvSpPr>
        <p:spPr>
          <a:xfrm>
            <a:off x="5490473" y="2395575"/>
            <a:ext cx="1482900" cy="1047300"/>
          </a:xfrm>
          <a:prstGeom prst="roundRect">
            <a:avLst>
              <a:gd name="adj" fmla="val 8220"/>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Classify</a:t>
            </a:r>
            <a:endParaRPr sz="2500" dirty="0"/>
          </a:p>
        </p:txBody>
      </p:sp>
      <p:cxnSp>
        <p:nvCxnSpPr>
          <p:cNvPr id="94" name="Shape 94"/>
          <p:cNvCxnSpPr>
            <a:stCxn id="93" idx="3"/>
          </p:cNvCxnSpPr>
          <p:nvPr/>
        </p:nvCxnSpPr>
        <p:spPr>
          <a:xfrm>
            <a:off x="6973373" y="2919225"/>
            <a:ext cx="298500" cy="0"/>
          </a:xfrm>
          <a:prstGeom prst="straightConnector1">
            <a:avLst/>
          </a:prstGeom>
          <a:noFill/>
          <a:ln w="19050" cap="flat" cmpd="sng">
            <a:solidFill>
              <a:schemeClr val="dk2"/>
            </a:solidFill>
            <a:prstDash val="solid"/>
            <a:round/>
            <a:headEnd type="none" w="lg" len="lg"/>
            <a:tailEnd type="triangle" w="lg" len="lg"/>
          </a:ln>
        </p:spPr>
      </p:cxnSp>
      <p:cxnSp>
        <p:nvCxnSpPr>
          <p:cNvPr id="95" name="Shape 95"/>
          <p:cNvCxnSpPr>
            <a:stCxn id="91" idx="3"/>
          </p:cNvCxnSpPr>
          <p:nvPr/>
        </p:nvCxnSpPr>
        <p:spPr>
          <a:xfrm>
            <a:off x="5192861" y="2919225"/>
            <a:ext cx="297600" cy="0"/>
          </a:xfrm>
          <a:prstGeom prst="straightConnector1">
            <a:avLst/>
          </a:prstGeom>
          <a:noFill/>
          <a:ln w="19050" cap="flat" cmpd="sng">
            <a:solidFill>
              <a:schemeClr val="dk2"/>
            </a:solidFill>
            <a:prstDash val="solid"/>
            <a:round/>
            <a:headEnd type="none" w="lg" len="lg"/>
            <a:tailEnd type="triangle" w="lg" len="lg"/>
          </a:ln>
        </p:spPr>
      </p:cxnSp>
      <p:pic>
        <p:nvPicPr>
          <p:cNvPr id="96" name="Shape 96"/>
          <p:cNvPicPr preferRelativeResize="0"/>
          <p:nvPr/>
        </p:nvPicPr>
        <p:blipFill>
          <a:blip r:embed="rId3">
            <a:alphaModFix/>
          </a:blip>
          <a:stretch>
            <a:fillRect/>
          </a:stretch>
        </p:blipFill>
        <p:spPr>
          <a:xfrm rot="10800000">
            <a:off x="348601" y="2565525"/>
            <a:ext cx="1117750" cy="7074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Shape 844"/>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Estimating application quality</a:t>
            </a:r>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Estimating application quality</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Shape 859"/>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Mainstream’s architecture</a:t>
            </a: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Mainstream architecture</a:t>
            </a:r>
            <a:endParaRPr/>
          </a:p>
        </p:txBody>
      </p:sp>
      <p:pic>
        <p:nvPicPr>
          <p:cNvPr id="865" name="Shape 865"/>
          <p:cNvPicPr preferRelativeResize="0"/>
          <p:nvPr/>
        </p:nvPicPr>
        <p:blipFill rotWithShape="1">
          <a:blip r:embed="rId3">
            <a:alphaModFix/>
          </a:blip>
          <a:srcRect l="5935"/>
          <a:stretch/>
        </p:blipFill>
        <p:spPr>
          <a:xfrm>
            <a:off x="890075" y="1334325"/>
            <a:ext cx="7968977" cy="2949799"/>
          </a:xfrm>
          <a:prstGeom prst="rect">
            <a:avLst/>
          </a:prstGeom>
          <a:noFill/>
          <a:ln>
            <a:noFill/>
          </a:ln>
        </p:spPr>
      </p:pic>
      <p:pic>
        <p:nvPicPr>
          <p:cNvPr id="866" name="Shape 866"/>
          <p:cNvPicPr preferRelativeResize="0"/>
          <p:nvPr/>
        </p:nvPicPr>
        <p:blipFill rotWithShape="1">
          <a:blip r:embed="rId3">
            <a:alphaModFix/>
          </a:blip>
          <a:srcRect t="76018" r="94799" b="7026"/>
          <a:stretch/>
        </p:blipFill>
        <p:spPr>
          <a:xfrm>
            <a:off x="449500" y="3576425"/>
            <a:ext cx="440577" cy="500150"/>
          </a:xfrm>
          <a:prstGeom prst="rect">
            <a:avLst/>
          </a:prstGeom>
          <a:noFill/>
          <a:ln>
            <a:noFill/>
          </a:ln>
        </p:spPr>
      </p:pic>
      <p:pic>
        <p:nvPicPr>
          <p:cNvPr id="867" name="Shape 867"/>
          <p:cNvPicPr preferRelativeResize="0"/>
          <p:nvPr/>
        </p:nvPicPr>
        <p:blipFill rotWithShape="1">
          <a:blip r:embed="rId3">
            <a:alphaModFix/>
          </a:blip>
          <a:srcRect t="24596" r="94799" b="58448"/>
          <a:stretch/>
        </p:blipFill>
        <p:spPr>
          <a:xfrm>
            <a:off x="449500" y="2060650"/>
            <a:ext cx="440577" cy="500150"/>
          </a:xfrm>
          <a:prstGeom prst="rect">
            <a:avLst/>
          </a:prstGeom>
          <a:noFill/>
          <a:ln>
            <a:noFill/>
          </a:ln>
        </p:spPr>
      </p:pic>
      <p:pic>
        <p:nvPicPr>
          <p:cNvPr id="868" name="Shape 868"/>
          <p:cNvPicPr preferRelativeResize="0"/>
          <p:nvPr/>
        </p:nvPicPr>
        <p:blipFill rotWithShape="1">
          <a:blip r:embed="rId3">
            <a:alphaModFix/>
          </a:blip>
          <a:srcRect r="94799" b="83044"/>
          <a:stretch/>
        </p:blipFill>
        <p:spPr>
          <a:xfrm>
            <a:off x="449500" y="1334325"/>
            <a:ext cx="440577" cy="500150"/>
          </a:xfrm>
          <a:prstGeom prst="rect">
            <a:avLst/>
          </a:prstGeom>
          <a:noFill/>
          <a:ln>
            <a:noFill/>
          </a:ln>
        </p:spPr>
      </p:pic>
      <p:sp>
        <p:nvSpPr>
          <p:cNvPr id="869" name="Shape 869"/>
          <p:cNvSpPr/>
          <p:nvPr/>
        </p:nvSpPr>
        <p:spPr>
          <a:xfrm>
            <a:off x="5566650" y="2867225"/>
            <a:ext cx="481500" cy="50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0" name="Shape 870"/>
          <p:cNvSpPr/>
          <p:nvPr/>
        </p:nvSpPr>
        <p:spPr>
          <a:xfrm>
            <a:off x="7951550" y="2867225"/>
            <a:ext cx="481500" cy="50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871" name="Shape 871"/>
          <p:cNvPicPr preferRelativeResize="0"/>
          <p:nvPr/>
        </p:nvPicPr>
        <p:blipFill rotWithShape="1">
          <a:blip r:embed="rId3">
            <a:alphaModFix/>
          </a:blip>
          <a:srcRect l="61231" t="53972" r="33084" b="29071"/>
          <a:stretch/>
        </p:blipFill>
        <p:spPr>
          <a:xfrm>
            <a:off x="5500575" y="2930350"/>
            <a:ext cx="481527" cy="500150"/>
          </a:xfrm>
          <a:prstGeom prst="rect">
            <a:avLst/>
          </a:prstGeom>
          <a:noFill/>
          <a:ln>
            <a:noFill/>
          </a:ln>
        </p:spPr>
      </p:pic>
      <p:pic>
        <p:nvPicPr>
          <p:cNvPr id="872" name="Shape 872"/>
          <p:cNvPicPr preferRelativeResize="0"/>
          <p:nvPr/>
        </p:nvPicPr>
        <p:blipFill rotWithShape="1">
          <a:blip r:embed="rId3">
            <a:alphaModFix/>
          </a:blip>
          <a:srcRect l="89732" t="53232" r="5066" b="30938"/>
          <a:stretch/>
        </p:blipFill>
        <p:spPr>
          <a:xfrm>
            <a:off x="7913638" y="2883800"/>
            <a:ext cx="440577" cy="466925"/>
          </a:xfrm>
          <a:prstGeom prst="rect">
            <a:avLst/>
          </a:prstGeom>
          <a:noFill/>
          <a:ln>
            <a:noFill/>
          </a:ln>
        </p:spPr>
      </p:pic>
      <p:sp>
        <p:nvSpPr>
          <p:cNvPr id="873" name="Shape 873"/>
          <p:cNvSpPr/>
          <p:nvPr/>
        </p:nvSpPr>
        <p:spPr>
          <a:xfrm>
            <a:off x="890075" y="1199200"/>
            <a:ext cx="4106100" cy="2334000"/>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8"/>
                                        </p:tgtEl>
                                        <p:attrNameLst>
                                          <p:attrName>style.visibility</p:attrName>
                                        </p:attrNameLst>
                                      </p:cBhvr>
                                      <p:to>
                                        <p:strVal val="visible"/>
                                      </p:to>
                                    </p:set>
                                    <p:animEffect transition="in" filter="fade">
                                      <p:cBhvr>
                                        <p:cTn id="7" dur="1"/>
                                        <p:tgtEl>
                                          <p:spTgt spid="8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7"/>
                                        </p:tgtEl>
                                        <p:attrNameLst>
                                          <p:attrName>style.visibility</p:attrName>
                                        </p:attrNameLst>
                                      </p:cBhvr>
                                      <p:to>
                                        <p:strVal val="visible"/>
                                      </p:to>
                                    </p:set>
                                    <p:animEffect transition="in" filter="fade">
                                      <p:cBhvr>
                                        <p:cTn id="12" dur="1"/>
                                        <p:tgtEl>
                                          <p:spTgt spid="8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6"/>
                                        </p:tgtEl>
                                        <p:attrNameLst>
                                          <p:attrName>style.visibility</p:attrName>
                                        </p:attrNameLst>
                                      </p:cBhvr>
                                      <p:to>
                                        <p:strVal val="visible"/>
                                      </p:to>
                                    </p:set>
                                    <p:animEffect transition="in" filter="fade">
                                      <p:cBhvr>
                                        <p:cTn id="17" dur="1"/>
                                        <p:tgtEl>
                                          <p:spTgt spid="8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1"/>
                                        </p:tgtEl>
                                        <p:attrNameLst>
                                          <p:attrName>style.visibility</p:attrName>
                                        </p:attrNameLst>
                                      </p:cBhvr>
                                      <p:to>
                                        <p:strVal val="visible"/>
                                      </p:to>
                                    </p:set>
                                    <p:animEffect transition="in" filter="fade">
                                      <p:cBhvr>
                                        <p:cTn id="22" dur="1"/>
                                        <p:tgtEl>
                                          <p:spTgt spid="87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72"/>
                                        </p:tgtEl>
                                        <p:attrNameLst>
                                          <p:attrName>style.visibility</p:attrName>
                                        </p:attrNameLst>
                                      </p:cBhvr>
                                      <p:to>
                                        <p:strVal val="visible"/>
                                      </p:to>
                                    </p:set>
                                    <p:animEffect transition="in" filter="fade">
                                      <p:cBhvr>
                                        <p:cTn id="27" dur="1"/>
                                        <p:tgtEl>
                                          <p:spTgt spid="87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73"/>
                                        </p:tgtEl>
                                        <p:attrNameLst>
                                          <p:attrName>style.visibility</p:attrName>
                                        </p:attrNameLst>
                                      </p:cBhvr>
                                      <p:to>
                                        <p:strVal val="visible"/>
                                      </p:to>
                                    </p:set>
                                    <p:animEffect transition="in" filter="fade">
                                      <p:cBhvr>
                                        <p:cTn id="32" dur="1"/>
                                        <p:tgtEl>
                                          <p:spTgt spid="873"/>
                                        </p:tgtEl>
                                      </p:cBhvr>
                                    </p:animEffect>
                                  </p:childTnLst>
                                </p:cTn>
                              </p:par>
                              <p:par>
                                <p:cTn id="33" presetID="1" presetClass="exit" presetSubtype="0" fill="hold" nodeType="withEffect">
                                  <p:stCondLst>
                                    <p:cond delay="0"/>
                                  </p:stCondLst>
                                  <p:childTnLst>
                                    <p:set>
                                      <p:cBhvr>
                                        <p:cTn id="34" dur="1" fill="hold">
                                          <p:stCondLst>
                                            <p:cond delay="0"/>
                                          </p:stCondLst>
                                        </p:cTn>
                                        <p:tgtEl>
                                          <p:spTgt spid="86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6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6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7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8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p:nvPr/>
        </p:nvSpPr>
        <p:spPr>
          <a:xfrm>
            <a:off x="4563224" y="1675750"/>
            <a:ext cx="3713441" cy="2459100"/>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879" name="Shape 879"/>
          <p:cNvPicPr preferRelativeResize="0"/>
          <p:nvPr/>
        </p:nvPicPr>
        <p:blipFill rotWithShape="1">
          <a:blip r:embed="rId3">
            <a:alphaModFix/>
          </a:blip>
          <a:srcRect l="5936" r="70310" b="25997"/>
          <a:stretch/>
        </p:blipFill>
        <p:spPr>
          <a:xfrm>
            <a:off x="1163400" y="1307925"/>
            <a:ext cx="2451127" cy="2658800"/>
          </a:xfrm>
          <a:prstGeom prst="rect">
            <a:avLst/>
          </a:prstGeom>
          <a:noFill/>
          <a:ln>
            <a:noFill/>
          </a:ln>
        </p:spPr>
      </p:pic>
      <p:graphicFrame>
        <p:nvGraphicFramePr>
          <p:cNvPr id="880" name="Shape 880"/>
          <p:cNvGraphicFramePr/>
          <p:nvPr>
            <p:extLst>
              <p:ext uri="{D42A27DB-BD31-4B8C-83A1-F6EECF244321}">
                <p14:modId xmlns:p14="http://schemas.microsoft.com/office/powerpoint/2010/main" val="826636074"/>
              </p:ext>
            </p:extLst>
          </p:nvPr>
        </p:nvGraphicFramePr>
        <p:xfrm>
          <a:off x="4657424" y="1870480"/>
          <a:ext cx="3531834" cy="1280070"/>
        </p:xfrm>
        <a:graphic>
          <a:graphicData uri="http://schemas.openxmlformats.org/drawingml/2006/table">
            <a:tbl>
              <a:tblPr>
                <a:noFill/>
                <a:tableStyleId>{6234C36D-BC6E-4211-939C-6B460B69AB2D}</a:tableStyleId>
              </a:tblPr>
              <a:tblGrid>
                <a:gridCol w="1709612"/>
                <a:gridCol w="1035813"/>
                <a:gridCol w="786409"/>
              </a:tblGrid>
              <a:tr h="381000">
                <a:tc>
                  <a:txBody>
                    <a:bodyPr/>
                    <a:lstStyle/>
                    <a:p>
                      <a:pPr marL="0" lvl="0" indent="0" algn="ctr">
                        <a:spcBef>
                          <a:spcPts val="0"/>
                        </a:spcBef>
                        <a:spcAft>
                          <a:spcPts val="0"/>
                        </a:spcAft>
                        <a:buNone/>
                      </a:pPr>
                      <a:r>
                        <a:rPr lang="en" sz="2000" b="0" i="0" dirty="0">
                          <a:latin typeface="Avenir Next Condensed Regular" charset="0"/>
                          <a:ea typeface="Avenir Next Condensed Regular" charset="0"/>
                          <a:cs typeface="Avenir Next Condensed Regular" charset="0"/>
                          <a:sym typeface="Pathway Gothic One"/>
                        </a:rPr>
                        <a:t>% specialized</a:t>
                      </a:r>
                      <a:endParaRPr sz="2000" b="0" i="0" dirty="0">
                        <a:latin typeface="Avenir Next Condensed Regular" charset="0"/>
                        <a:ea typeface="Avenir Next Condensed Regular" charset="0"/>
                        <a:cs typeface="Avenir Next Condensed Regular" charset="0"/>
                        <a:sym typeface="Pathway Gothic One"/>
                      </a:endParaRPr>
                    </a:p>
                  </a:txBody>
                  <a:tcPr marL="91425" marR="91425" marT="91425" marB="91425"/>
                </a:tc>
                <a:tc>
                  <a:txBody>
                    <a:bodyPr/>
                    <a:lstStyle/>
                    <a:p>
                      <a:pPr marL="0" lvl="0" indent="0" algn="ctr">
                        <a:spcBef>
                          <a:spcPts val="0"/>
                        </a:spcBef>
                        <a:spcAft>
                          <a:spcPts val="0"/>
                        </a:spcAft>
                        <a:buNone/>
                      </a:pPr>
                      <a:r>
                        <a:rPr lang="en" sz="2000" b="0" i="0" dirty="0">
                          <a:latin typeface="Avenir Next Condensed Regular" charset="0"/>
                          <a:ea typeface="Avenir Next Condensed Regular" charset="0"/>
                          <a:cs typeface="Avenir Next Condensed Regular" charset="0"/>
                          <a:sym typeface="Pathway Gothic One"/>
                        </a:rPr>
                        <a:t>Top1 Acc.</a:t>
                      </a:r>
                      <a:endParaRPr sz="2000" b="0" i="0" dirty="0">
                        <a:latin typeface="Avenir Next Condensed Regular" charset="0"/>
                        <a:ea typeface="Avenir Next Condensed Regular" charset="0"/>
                        <a:cs typeface="Avenir Next Condensed Regular" charset="0"/>
                        <a:sym typeface="Pathway Gothic One"/>
                      </a:endParaRPr>
                    </a:p>
                  </a:txBody>
                  <a:tcPr marL="91425" marR="91425" marT="91425" marB="91425"/>
                </a:tc>
                <a:tc>
                  <a:txBody>
                    <a:bodyPr/>
                    <a:lstStyle/>
                    <a:p>
                      <a:pPr marL="0" lvl="0" indent="0" algn="ctr">
                        <a:spcBef>
                          <a:spcPts val="0"/>
                        </a:spcBef>
                        <a:spcAft>
                          <a:spcPts val="0"/>
                        </a:spcAft>
                        <a:buNone/>
                      </a:pPr>
                      <a:r>
                        <a:rPr lang="en" sz="2000" b="0" i="0" dirty="0">
                          <a:latin typeface="Avenir Next Condensed Regular" charset="0"/>
                          <a:ea typeface="Avenir Next Condensed Regular" charset="0"/>
                          <a:cs typeface="Avenir Next Condensed Regular" charset="0"/>
                          <a:sym typeface="Pathway Gothic One"/>
                        </a:rPr>
                        <a:t>Model</a:t>
                      </a:r>
                      <a:endParaRPr sz="2000" b="0" i="0" dirty="0">
                        <a:latin typeface="Avenir Next Condensed Regular" charset="0"/>
                        <a:ea typeface="Avenir Next Condensed Regular" charset="0"/>
                        <a:cs typeface="Avenir Next Condensed Regular" charset="0"/>
                        <a:sym typeface="Pathway Gothic One"/>
                      </a:endParaRPr>
                    </a:p>
                  </a:txBody>
                  <a:tcPr marL="91425" marR="91425" marT="91425" marB="91425"/>
                </a:tc>
              </a:tr>
              <a:tr h="396200">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dirty="0"/>
                    </a:p>
                  </a:txBody>
                  <a:tcPr marL="91425" marR="91425" marT="91425" marB="91425"/>
                </a:tc>
              </a:tr>
              <a:tr h="396200">
                <a:tc>
                  <a:txBody>
                    <a:bodyPr/>
                    <a:lstStyle/>
                    <a:p>
                      <a:pPr marL="0" lvl="0" indent="0" rtl="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dirty="0"/>
                    </a:p>
                  </a:txBody>
                  <a:tcPr marL="91425" marR="91425" marT="91425" marB="91425"/>
                </a:tc>
              </a:tr>
            </a:tbl>
          </a:graphicData>
        </a:graphic>
      </p:graphicFrame>
      <p:sp>
        <p:nvSpPr>
          <p:cNvPr id="881" name="Shape 881"/>
          <p:cNvSpPr txBox="1"/>
          <p:nvPr/>
        </p:nvSpPr>
        <p:spPr>
          <a:xfrm>
            <a:off x="4664148" y="3230350"/>
            <a:ext cx="3086875" cy="984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dirty="0">
                <a:latin typeface="Avenir Next Condensed Regular" charset="0"/>
                <a:ea typeface="Avenir Next Condensed Regular" charset="0"/>
                <a:cs typeface="Avenir Next Condensed Regular" charset="0"/>
                <a:sym typeface="Pathway Gothic One"/>
              </a:rPr>
              <a:t>Minimum event length = 50ms</a:t>
            </a:r>
            <a:endParaRPr sz="2000" dirty="0">
              <a:latin typeface="Avenir Next Condensed Regular" charset="0"/>
              <a:ea typeface="Avenir Next Condensed Regular" charset="0"/>
              <a:cs typeface="Avenir Next Condensed Regular" charset="0"/>
              <a:sym typeface="Pathway Gothic One"/>
            </a:endParaRPr>
          </a:p>
          <a:p>
            <a:pPr marL="0" lvl="0" indent="0">
              <a:spcBef>
                <a:spcPts val="0"/>
              </a:spcBef>
              <a:spcAft>
                <a:spcPts val="0"/>
              </a:spcAft>
              <a:buNone/>
            </a:pPr>
            <a:r>
              <a:rPr lang="en" sz="2000" dirty="0">
                <a:latin typeface="Avenir Next Condensed Regular" charset="0"/>
                <a:ea typeface="Avenir Next Condensed Regular" charset="0"/>
                <a:cs typeface="Avenir Next Condensed Regular" charset="0"/>
                <a:sym typeface="Pathway Gothic One"/>
              </a:rPr>
              <a:t>Inter-frame correlation = 0.8</a:t>
            </a:r>
            <a:endParaRPr sz="2000" dirty="0">
              <a:latin typeface="Avenir Next Condensed Regular" charset="0"/>
              <a:ea typeface="Avenir Next Condensed Regular" charset="0"/>
              <a:cs typeface="Avenir Next Condensed Regular" charset="0"/>
              <a:sym typeface="Pathway Gothic One"/>
            </a:endParaRPr>
          </a:p>
          <a:p>
            <a:pPr marL="0" lvl="0" indent="0">
              <a:spcBef>
                <a:spcPts val="0"/>
              </a:spcBef>
              <a:spcAft>
                <a:spcPts val="0"/>
              </a:spcAft>
              <a:buNone/>
            </a:pPr>
            <a:endParaRPr sz="2000" dirty="0">
              <a:latin typeface="Avenir Next Condensed Regular" charset="0"/>
              <a:ea typeface="Avenir Next Condensed Regular" charset="0"/>
              <a:cs typeface="Avenir Next Condensed Regular" charset="0"/>
              <a:sym typeface="Pathway Gothic One"/>
            </a:endParaRPr>
          </a:p>
        </p:txBody>
      </p:sp>
      <p:cxnSp>
        <p:nvCxnSpPr>
          <p:cNvPr id="882" name="Shape 882"/>
          <p:cNvCxnSpPr/>
          <p:nvPr/>
        </p:nvCxnSpPr>
        <p:spPr>
          <a:xfrm rot="10800000" flipH="1">
            <a:off x="3377450" y="1696175"/>
            <a:ext cx="1175100" cy="1828800"/>
          </a:xfrm>
          <a:prstGeom prst="straightConnector1">
            <a:avLst/>
          </a:prstGeom>
          <a:noFill/>
          <a:ln w="9525" cap="flat" cmpd="sng">
            <a:solidFill>
              <a:schemeClr val="dk2"/>
            </a:solidFill>
            <a:prstDash val="solid"/>
            <a:round/>
            <a:headEnd type="none" w="lg" len="lg"/>
            <a:tailEnd type="none" w="lg" len="lg"/>
          </a:ln>
        </p:spPr>
      </p:cxnSp>
      <p:cxnSp>
        <p:nvCxnSpPr>
          <p:cNvPr id="883" name="Shape 883"/>
          <p:cNvCxnSpPr/>
          <p:nvPr/>
        </p:nvCxnSpPr>
        <p:spPr>
          <a:xfrm>
            <a:off x="3416350" y="3875175"/>
            <a:ext cx="1167300" cy="241200"/>
          </a:xfrm>
          <a:prstGeom prst="straightConnector1">
            <a:avLst/>
          </a:prstGeom>
          <a:noFill/>
          <a:ln w="9525" cap="flat" cmpd="sng">
            <a:solidFill>
              <a:schemeClr val="dk2"/>
            </a:solidFill>
            <a:prstDash val="solid"/>
            <a:round/>
            <a:headEnd type="none" w="lg" len="lg"/>
            <a:tailEnd type="none" w="lg" len="lg"/>
          </a:ln>
        </p:spPr>
      </p:cxnSp>
      <p:sp>
        <p:nvSpPr>
          <p:cNvPr id="884" name="Shape 884"/>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Decentralized, sharing-aware, training</a:t>
            </a:r>
            <a:endParaRPr/>
          </a:p>
        </p:txBody>
      </p:sp>
      <p:pic>
        <p:nvPicPr>
          <p:cNvPr id="885" name="Shape 885"/>
          <p:cNvPicPr preferRelativeResize="0"/>
          <p:nvPr/>
        </p:nvPicPr>
        <p:blipFill rotWithShape="1">
          <a:blip r:embed="rId3">
            <a:alphaModFix/>
          </a:blip>
          <a:srcRect l="5936" t="23099" r="70310" b="57212"/>
          <a:stretch/>
        </p:blipFill>
        <p:spPr>
          <a:xfrm>
            <a:off x="7330850" y="4294450"/>
            <a:ext cx="2451127" cy="707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8"/>
                                        </p:tgtEl>
                                        <p:attrNameLst>
                                          <p:attrName>style.visibility</p:attrName>
                                        </p:attrNameLst>
                                      </p:cBhvr>
                                      <p:to>
                                        <p:strVal val="visible"/>
                                      </p:to>
                                    </p:set>
                                    <p:animEffect transition="in" filter="fade">
                                      <p:cBhvr>
                                        <p:cTn id="7" dur="1"/>
                                        <p:tgtEl>
                                          <p:spTgt spid="878"/>
                                        </p:tgtEl>
                                      </p:cBhvr>
                                    </p:animEffect>
                                  </p:childTnLst>
                                </p:cTn>
                              </p:par>
                              <p:par>
                                <p:cTn id="8" presetID="10" presetClass="entr" presetSubtype="0" fill="hold" nodeType="withEffect">
                                  <p:stCondLst>
                                    <p:cond delay="0"/>
                                  </p:stCondLst>
                                  <p:childTnLst>
                                    <p:set>
                                      <p:cBhvr>
                                        <p:cTn id="9" dur="1" fill="hold">
                                          <p:stCondLst>
                                            <p:cond delay="0"/>
                                          </p:stCondLst>
                                        </p:cTn>
                                        <p:tgtEl>
                                          <p:spTgt spid="882"/>
                                        </p:tgtEl>
                                        <p:attrNameLst>
                                          <p:attrName>style.visibility</p:attrName>
                                        </p:attrNameLst>
                                      </p:cBhvr>
                                      <p:to>
                                        <p:strVal val="visible"/>
                                      </p:to>
                                    </p:set>
                                    <p:animEffect transition="in" filter="fade">
                                      <p:cBhvr>
                                        <p:cTn id="10" dur="1"/>
                                        <p:tgtEl>
                                          <p:spTgt spid="882"/>
                                        </p:tgtEl>
                                      </p:cBhvr>
                                    </p:animEffect>
                                  </p:childTnLst>
                                </p:cTn>
                              </p:par>
                              <p:par>
                                <p:cTn id="11" presetID="10" presetClass="entr" presetSubtype="0" fill="hold" nodeType="withEffect">
                                  <p:stCondLst>
                                    <p:cond delay="0"/>
                                  </p:stCondLst>
                                  <p:childTnLst>
                                    <p:set>
                                      <p:cBhvr>
                                        <p:cTn id="12" dur="1" fill="hold">
                                          <p:stCondLst>
                                            <p:cond delay="0"/>
                                          </p:stCondLst>
                                        </p:cTn>
                                        <p:tgtEl>
                                          <p:spTgt spid="883"/>
                                        </p:tgtEl>
                                        <p:attrNameLst>
                                          <p:attrName>style.visibility</p:attrName>
                                        </p:attrNameLst>
                                      </p:cBhvr>
                                      <p:to>
                                        <p:strVal val="visible"/>
                                      </p:to>
                                    </p:set>
                                    <p:animEffect transition="in" filter="fade">
                                      <p:cBhvr>
                                        <p:cTn id="13" dur="1"/>
                                        <p:tgtEl>
                                          <p:spTgt spid="88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80"/>
                                        </p:tgtEl>
                                        <p:attrNameLst>
                                          <p:attrName>style.visibility</p:attrName>
                                        </p:attrNameLst>
                                      </p:cBhvr>
                                      <p:to>
                                        <p:strVal val="visible"/>
                                      </p:to>
                                    </p:set>
                                    <p:animEffect transition="in" filter="fade">
                                      <p:cBhvr>
                                        <p:cTn id="18" dur="1"/>
                                        <p:tgtEl>
                                          <p:spTgt spid="8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81">
                                            <p:txEl>
                                              <p:pRg st="0" end="0"/>
                                            </p:txEl>
                                          </p:spTgt>
                                        </p:tgtEl>
                                        <p:attrNameLst>
                                          <p:attrName>style.visibility</p:attrName>
                                        </p:attrNameLst>
                                      </p:cBhvr>
                                      <p:to>
                                        <p:strVal val="visible"/>
                                      </p:to>
                                    </p:set>
                                    <p:animEffect transition="in" filter="fade">
                                      <p:cBhvr>
                                        <p:cTn id="23" dur="1"/>
                                        <p:tgtEl>
                                          <p:spTgt spid="88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81">
                                            <p:txEl>
                                              <p:pRg st="1" end="1"/>
                                            </p:txEl>
                                          </p:spTgt>
                                        </p:tgtEl>
                                        <p:attrNameLst>
                                          <p:attrName>style.visibility</p:attrName>
                                        </p:attrNameLst>
                                      </p:cBhvr>
                                      <p:to>
                                        <p:strVal val="visible"/>
                                      </p:to>
                                    </p:set>
                                    <p:animEffect transition="in" filter="fade">
                                      <p:cBhvr>
                                        <p:cTn id="28" dur="1"/>
                                        <p:tgtEl>
                                          <p:spTgt spid="88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81">
                                            <p:txEl>
                                              <p:pRg st="2" end="2"/>
                                            </p:txEl>
                                          </p:spTgt>
                                        </p:tgtEl>
                                        <p:attrNameLst>
                                          <p:attrName>style.visibility</p:attrName>
                                        </p:attrNameLst>
                                      </p:cBhvr>
                                      <p:to>
                                        <p:strVal val="visible"/>
                                      </p:to>
                                    </p:set>
                                    <p:animEffect transition="in" filter="fade">
                                      <p:cBhvr>
                                        <p:cTn id="33" dur="1"/>
                                        <p:tgtEl>
                                          <p:spTgt spid="8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Shape 890"/>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Mainstream architecture</a:t>
            </a:r>
            <a:endParaRPr/>
          </a:p>
        </p:txBody>
      </p:sp>
      <p:pic>
        <p:nvPicPr>
          <p:cNvPr id="891" name="Shape 891"/>
          <p:cNvPicPr preferRelativeResize="0"/>
          <p:nvPr/>
        </p:nvPicPr>
        <p:blipFill rotWithShape="1">
          <a:blip r:embed="rId3">
            <a:alphaModFix/>
          </a:blip>
          <a:srcRect l="5935"/>
          <a:stretch/>
        </p:blipFill>
        <p:spPr>
          <a:xfrm>
            <a:off x="890075" y="1334325"/>
            <a:ext cx="7968977" cy="2949799"/>
          </a:xfrm>
          <a:prstGeom prst="rect">
            <a:avLst/>
          </a:prstGeom>
          <a:noFill/>
          <a:ln>
            <a:noFill/>
          </a:ln>
        </p:spPr>
      </p:pic>
      <p:sp>
        <p:nvSpPr>
          <p:cNvPr id="892" name="Shape 892"/>
          <p:cNvSpPr/>
          <p:nvPr/>
        </p:nvSpPr>
        <p:spPr>
          <a:xfrm>
            <a:off x="5566650" y="2867225"/>
            <a:ext cx="481500" cy="50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3" name="Shape 893"/>
          <p:cNvSpPr/>
          <p:nvPr/>
        </p:nvSpPr>
        <p:spPr>
          <a:xfrm>
            <a:off x="7951550" y="2867225"/>
            <a:ext cx="481500" cy="500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4" name="Shape 894"/>
          <p:cNvSpPr/>
          <p:nvPr/>
        </p:nvSpPr>
        <p:spPr>
          <a:xfrm>
            <a:off x="890075" y="3463050"/>
            <a:ext cx="4106100" cy="770400"/>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4"/>
                                        </p:tgtEl>
                                        <p:attrNameLst>
                                          <p:attrName>style.visibility</p:attrName>
                                        </p:attrNameLst>
                                      </p:cBhvr>
                                      <p:to>
                                        <p:strVal val="visible"/>
                                      </p:to>
                                    </p:set>
                                    <p:animEffect transition="in" filter="fade">
                                      <p:cBhvr>
                                        <p:cTn id="7" dur="1"/>
                                        <p:tgtEl>
                                          <p:spTgt spid="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Shape 899"/>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Dynamic, sharing-aware, scheduling</a:t>
            </a:r>
            <a:endParaRPr/>
          </a:p>
        </p:txBody>
      </p:sp>
      <p:sp>
        <p:nvSpPr>
          <p:cNvPr id="900" name="Shape 900"/>
          <p:cNvSpPr txBox="1">
            <a:spLocks noGrp="1"/>
          </p:cNvSpPr>
          <p:nvPr>
            <p:ph type="body" idx="1"/>
          </p:nvPr>
        </p:nvSpPr>
        <p:spPr>
          <a:xfrm>
            <a:off x="311700" y="1152425"/>
            <a:ext cx="8520600" cy="3302700"/>
          </a:xfrm>
          <a:prstGeom prst="rect">
            <a:avLst/>
          </a:prstGeom>
          <a:ln>
            <a:noFill/>
          </a:ln>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dirty="0">
                <a:solidFill>
                  <a:schemeClr val="accent3"/>
                </a:solidFill>
              </a:rPr>
              <a:t>Input</a:t>
            </a:r>
            <a:r>
              <a:rPr lang="en" dirty="0"/>
              <a:t>: M-Package</a:t>
            </a:r>
            <a:endParaRPr dirty="0"/>
          </a:p>
          <a:p>
            <a:pPr marL="914400" lvl="1" indent="-323850" rtl="0">
              <a:spcBef>
                <a:spcPts val="0"/>
              </a:spcBef>
              <a:spcAft>
                <a:spcPts val="0"/>
              </a:spcAft>
              <a:buSzPts val="1500"/>
              <a:buChar char="○"/>
            </a:pPr>
            <a:r>
              <a:rPr lang="en" dirty="0">
                <a:latin typeface="Avenir Next Condensed Regular" charset="0"/>
                <a:ea typeface="Avenir Next Condensed Regular" charset="0"/>
                <a:cs typeface="Avenir Next Condensed Regular" charset="0"/>
              </a:rPr>
              <a:t>Model Sets, Min event length, Inter-frame correlation</a:t>
            </a:r>
            <a:endParaRPr dirty="0">
              <a:latin typeface="Avenir Next Condensed Regular" charset="0"/>
              <a:ea typeface="Avenir Next Condensed Regular" charset="0"/>
              <a:cs typeface="Avenir Next Condensed Regular" charset="0"/>
            </a:endParaRPr>
          </a:p>
          <a:p>
            <a:pPr marL="457200" lvl="0" indent="-355600" rtl="0">
              <a:spcBef>
                <a:spcPts val="0"/>
              </a:spcBef>
              <a:spcAft>
                <a:spcPts val="0"/>
              </a:spcAft>
              <a:buSzPts val="2000"/>
              <a:buChar char="●"/>
            </a:pPr>
            <a:r>
              <a:rPr lang="en" dirty="0">
                <a:solidFill>
                  <a:schemeClr val="accent3"/>
                </a:solidFill>
              </a:rPr>
              <a:t>Output</a:t>
            </a:r>
            <a:r>
              <a:rPr lang="en" dirty="0"/>
              <a:t>: Number of task-specific layers and frame-rate (per application)</a:t>
            </a:r>
            <a:endParaRPr dirty="0"/>
          </a:p>
          <a:p>
            <a:pPr marL="457200" lvl="0" indent="-355600" rtl="0">
              <a:spcBef>
                <a:spcPts val="0"/>
              </a:spcBef>
              <a:spcAft>
                <a:spcPts val="0"/>
              </a:spcAft>
              <a:buSzPts val="2000"/>
              <a:buChar char="●"/>
            </a:pPr>
            <a:r>
              <a:rPr lang="en" dirty="0">
                <a:solidFill>
                  <a:schemeClr val="accent3"/>
                </a:solidFill>
              </a:rPr>
              <a:t>Maximize</a:t>
            </a:r>
            <a:r>
              <a:rPr lang="en" dirty="0"/>
              <a:t>: F1-score (across applications)</a:t>
            </a:r>
            <a:endParaRPr dirty="0"/>
          </a:p>
          <a:p>
            <a:pPr marL="457200" lvl="0" indent="-355600" rtl="0">
              <a:spcBef>
                <a:spcPts val="0"/>
              </a:spcBef>
              <a:spcAft>
                <a:spcPts val="0"/>
              </a:spcAft>
              <a:buSzPts val="2000"/>
              <a:buChar char="●"/>
            </a:pPr>
            <a:r>
              <a:rPr lang="en" dirty="0">
                <a:solidFill>
                  <a:schemeClr val="accent3"/>
                </a:solidFill>
              </a:rPr>
              <a:t>Approach</a:t>
            </a:r>
            <a:r>
              <a:rPr lang="en" dirty="0"/>
              <a:t>: Greedily choose moves with maximum cost-benefit ratio</a:t>
            </a:r>
            <a:endParaRPr dirty="0"/>
          </a:p>
          <a:p>
            <a:pPr marL="914400" lvl="1" indent="-323850" rtl="0">
              <a:spcBef>
                <a:spcPts val="0"/>
              </a:spcBef>
              <a:spcAft>
                <a:spcPts val="0"/>
              </a:spcAft>
              <a:buSzPts val="1500"/>
              <a:buChar char="○"/>
            </a:pPr>
            <a:r>
              <a:rPr lang="en" dirty="0">
                <a:solidFill>
                  <a:schemeClr val="accent2"/>
                </a:solidFill>
                <a:latin typeface="Avenir Next Condensed Regular" charset="0"/>
                <a:ea typeface="Avenir Next Condensed Regular" charset="0"/>
                <a:cs typeface="Avenir Next Condensed Regular" charset="0"/>
              </a:rPr>
              <a:t>Benefit</a:t>
            </a:r>
            <a:r>
              <a:rPr lang="en" dirty="0">
                <a:latin typeface="Avenir Next Condensed Regular" charset="0"/>
                <a:ea typeface="Avenir Next Condensed Regular" charset="0"/>
                <a:cs typeface="Avenir Next Condensed Regular" charset="0"/>
              </a:rPr>
              <a:t>: from analytical model</a:t>
            </a:r>
            <a:endParaRPr dirty="0">
              <a:latin typeface="Avenir Next Condensed Regular" charset="0"/>
              <a:ea typeface="Avenir Next Condensed Regular" charset="0"/>
              <a:cs typeface="Avenir Next Condensed Regular" charset="0"/>
            </a:endParaRPr>
          </a:p>
          <a:p>
            <a:pPr marL="914400" lvl="1" indent="-323850" rtl="0">
              <a:spcBef>
                <a:spcPts val="0"/>
              </a:spcBef>
              <a:spcAft>
                <a:spcPts val="0"/>
              </a:spcAft>
              <a:buSzPts val="1500"/>
              <a:buChar char="○"/>
            </a:pPr>
            <a:r>
              <a:rPr lang="en" dirty="0">
                <a:solidFill>
                  <a:schemeClr val="accent2"/>
                </a:solidFill>
                <a:latin typeface="Avenir Next Condensed Regular" charset="0"/>
                <a:ea typeface="Avenir Next Condensed Regular" charset="0"/>
                <a:cs typeface="Avenir Next Condensed Regular" charset="0"/>
              </a:rPr>
              <a:t>Cost</a:t>
            </a:r>
            <a:r>
              <a:rPr lang="en" dirty="0">
                <a:latin typeface="Avenir Next Condensed Regular" charset="0"/>
                <a:ea typeface="Avenir Next Condensed Regular" charset="0"/>
                <a:cs typeface="Avenir Next Condensed Regular" charset="0"/>
              </a:rPr>
              <a:t>: </a:t>
            </a:r>
            <a:r>
              <a:rPr lang="en-US" dirty="0" smtClean="0">
                <a:latin typeface="Avenir Next Condensed Regular" charset="0"/>
                <a:ea typeface="Avenir Next Condensed Regular" charset="0"/>
                <a:cs typeface="Avenir Next Condensed Regular" charset="0"/>
              </a:rPr>
              <a:t>Relative latency-based cost</a:t>
            </a:r>
            <a:endParaRPr dirty="0">
              <a:latin typeface="Avenir Next Condensed Regular" charset="0"/>
              <a:ea typeface="Avenir Next Condensed Regular" charset="0"/>
              <a:cs typeface="Avenir Next Condensed Regular" charset="0"/>
            </a:endParaRPr>
          </a:p>
          <a:p>
            <a:pPr marL="457200" lvl="0" indent="-355600" rtl="0">
              <a:spcBef>
                <a:spcPts val="0"/>
              </a:spcBef>
              <a:spcAft>
                <a:spcPts val="0"/>
              </a:spcAft>
              <a:buSzPts val="2000"/>
              <a:buChar char="●"/>
            </a:pPr>
            <a:r>
              <a:rPr lang="en" dirty="0"/>
              <a:t>Use </a:t>
            </a:r>
            <a:r>
              <a:rPr lang="en" dirty="0">
                <a:solidFill>
                  <a:schemeClr val="accent3"/>
                </a:solidFill>
              </a:rPr>
              <a:t>X-voting </a:t>
            </a:r>
            <a:r>
              <a:rPr lang="en" dirty="0"/>
              <a:t>to improve precision</a:t>
            </a:r>
            <a:endParaRPr dirty="0"/>
          </a:p>
        </p:txBody>
      </p:sp>
      <p:pic>
        <p:nvPicPr>
          <p:cNvPr id="901" name="Shape 901"/>
          <p:cNvPicPr preferRelativeResize="0"/>
          <p:nvPr/>
        </p:nvPicPr>
        <p:blipFill rotWithShape="1">
          <a:blip r:embed="rId3">
            <a:alphaModFix/>
          </a:blip>
          <a:srcRect l="6455" t="73978" r="46525"/>
          <a:stretch/>
        </p:blipFill>
        <p:spPr>
          <a:xfrm>
            <a:off x="4684825" y="4061325"/>
            <a:ext cx="3983476" cy="767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0">
                                            <p:txEl>
                                              <p:pRg st="0" end="0"/>
                                            </p:txEl>
                                          </p:spTgt>
                                        </p:tgtEl>
                                        <p:attrNameLst>
                                          <p:attrName>style.visibility</p:attrName>
                                        </p:attrNameLst>
                                      </p:cBhvr>
                                      <p:to>
                                        <p:strVal val="visible"/>
                                      </p:to>
                                    </p:set>
                                    <p:animEffect transition="in" filter="fade">
                                      <p:cBhvr>
                                        <p:cTn id="7" dur="1"/>
                                        <p:tgtEl>
                                          <p:spTgt spid="9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0">
                                            <p:txEl>
                                              <p:pRg st="1" end="1"/>
                                            </p:txEl>
                                          </p:spTgt>
                                        </p:tgtEl>
                                        <p:attrNameLst>
                                          <p:attrName>style.visibility</p:attrName>
                                        </p:attrNameLst>
                                      </p:cBhvr>
                                      <p:to>
                                        <p:strVal val="visible"/>
                                      </p:to>
                                    </p:set>
                                    <p:animEffect transition="in" filter="fade">
                                      <p:cBhvr>
                                        <p:cTn id="12" dur="1"/>
                                        <p:tgtEl>
                                          <p:spTgt spid="9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0">
                                            <p:txEl>
                                              <p:pRg st="2" end="2"/>
                                            </p:txEl>
                                          </p:spTgt>
                                        </p:tgtEl>
                                        <p:attrNameLst>
                                          <p:attrName>style.visibility</p:attrName>
                                        </p:attrNameLst>
                                      </p:cBhvr>
                                      <p:to>
                                        <p:strVal val="visible"/>
                                      </p:to>
                                    </p:set>
                                    <p:animEffect transition="in" filter="fade">
                                      <p:cBhvr>
                                        <p:cTn id="17" dur="1"/>
                                        <p:tgtEl>
                                          <p:spTgt spid="9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0">
                                            <p:txEl>
                                              <p:pRg st="3" end="3"/>
                                            </p:txEl>
                                          </p:spTgt>
                                        </p:tgtEl>
                                        <p:attrNameLst>
                                          <p:attrName>style.visibility</p:attrName>
                                        </p:attrNameLst>
                                      </p:cBhvr>
                                      <p:to>
                                        <p:strVal val="visible"/>
                                      </p:to>
                                    </p:set>
                                    <p:animEffect transition="in" filter="fade">
                                      <p:cBhvr>
                                        <p:cTn id="22" dur="1"/>
                                        <p:tgtEl>
                                          <p:spTgt spid="9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00">
                                            <p:txEl>
                                              <p:pRg st="4" end="4"/>
                                            </p:txEl>
                                          </p:spTgt>
                                        </p:tgtEl>
                                        <p:attrNameLst>
                                          <p:attrName>style.visibility</p:attrName>
                                        </p:attrNameLst>
                                      </p:cBhvr>
                                      <p:to>
                                        <p:strVal val="visible"/>
                                      </p:to>
                                    </p:set>
                                    <p:animEffect transition="in" filter="fade">
                                      <p:cBhvr>
                                        <p:cTn id="27" dur="1"/>
                                        <p:tgtEl>
                                          <p:spTgt spid="9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00">
                                            <p:txEl>
                                              <p:pRg st="5" end="5"/>
                                            </p:txEl>
                                          </p:spTgt>
                                        </p:tgtEl>
                                        <p:attrNameLst>
                                          <p:attrName>style.visibility</p:attrName>
                                        </p:attrNameLst>
                                      </p:cBhvr>
                                      <p:to>
                                        <p:strVal val="visible"/>
                                      </p:to>
                                    </p:set>
                                    <p:animEffect transition="in" filter="fade">
                                      <p:cBhvr>
                                        <p:cTn id="32" dur="1"/>
                                        <p:tgtEl>
                                          <p:spTgt spid="90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00">
                                            <p:txEl>
                                              <p:pRg st="6" end="6"/>
                                            </p:txEl>
                                          </p:spTgt>
                                        </p:tgtEl>
                                        <p:attrNameLst>
                                          <p:attrName>style.visibility</p:attrName>
                                        </p:attrNameLst>
                                      </p:cBhvr>
                                      <p:to>
                                        <p:strVal val="visible"/>
                                      </p:to>
                                    </p:set>
                                    <p:animEffect transition="in" filter="fade">
                                      <p:cBhvr>
                                        <p:cTn id="37" dur="1"/>
                                        <p:tgtEl>
                                          <p:spTgt spid="90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00">
                                            <p:txEl>
                                              <p:pRg st="7" end="7"/>
                                            </p:txEl>
                                          </p:spTgt>
                                        </p:tgtEl>
                                        <p:attrNameLst>
                                          <p:attrName>style.visibility</p:attrName>
                                        </p:attrNameLst>
                                      </p:cBhvr>
                                      <p:to>
                                        <p:strVal val="visible"/>
                                      </p:to>
                                    </p:set>
                                    <p:animEffect transition="in" filter="fade">
                                      <p:cBhvr>
                                        <p:cTn id="42" dur="1"/>
                                        <p:tgtEl>
                                          <p:spTgt spid="90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Shape 906"/>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Mainstream’s evaluation</a:t>
            </a: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Experimental setup</a:t>
            </a:r>
            <a:endParaRPr/>
          </a:p>
        </p:txBody>
      </p:sp>
      <p:sp>
        <p:nvSpPr>
          <p:cNvPr id="718" name="Shape 718"/>
          <p:cNvSpPr txBox="1">
            <a:spLocks noGrp="1"/>
          </p:cNvSpPr>
          <p:nvPr>
            <p:ph type="body" idx="1"/>
          </p:nvPr>
        </p:nvSpPr>
        <p:spPr>
          <a:xfrm>
            <a:off x="311700" y="1152425"/>
            <a:ext cx="8520600" cy="33027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dirty="0"/>
              <a:t>Run concurrent image classification pipelines</a:t>
            </a:r>
            <a:endParaRPr dirty="0"/>
          </a:p>
          <a:p>
            <a:pPr marL="914400" lvl="1" indent="-323850" rtl="0">
              <a:spcBef>
                <a:spcPts val="0"/>
              </a:spcBef>
              <a:spcAft>
                <a:spcPts val="0"/>
              </a:spcAft>
              <a:buSzPts val="1500"/>
              <a:buChar char="○"/>
            </a:pPr>
            <a:r>
              <a:rPr lang="en" dirty="0">
                <a:latin typeface="Avenir Next Condensed Regular" charset="0"/>
                <a:ea typeface="Avenir Next Condensed Regular" charset="0"/>
                <a:cs typeface="Avenir Next Condensed Regular" charset="0"/>
              </a:rPr>
              <a:t>Performed </a:t>
            </a:r>
            <a:r>
              <a:rPr lang="en-US" dirty="0" smtClean="0">
                <a:latin typeface="Avenir Next Condensed Regular" charset="0"/>
                <a:ea typeface="Avenir Next Condensed Regular" charset="0"/>
                <a:cs typeface="Avenir Next Condensed Regular" charset="0"/>
              </a:rPr>
              <a:t>MobileNets-224</a:t>
            </a:r>
            <a:r>
              <a:rPr lang="en" dirty="0" smtClean="0">
                <a:latin typeface="Avenir Next Condensed Regular" charset="0"/>
                <a:ea typeface="Avenir Next Condensed Regular" charset="0"/>
                <a:cs typeface="Avenir Next Condensed Regular" charset="0"/>
              </a:rPr>
              <a:t> DNN</a:t>
            </a:r>
            <a:r>
              <a:rPr lang="en-US" dirty="0" smtClean="0">
                <a:latin typeface="Avenir Next Condensed Regular" charset="0"/>
                <a:ea typeface="Avenir Next Condensed Regular" charset="0"/>
                <a:cs typeface="Avenir Next Condensed Regular" charset="0"/>
              </a:rPr>
              <a:t>s</a:t>
            </a:r>
            <a:endParaRPr dirty="0">
              <a:latin typeface="Avenir Next Condensed Regular" charset="0"/>
              <a:ea typeface="Avenir Next Condensed Regular" charset="0"/>
              <a:cs typeface="Avenir Next Condensed Regular" charset="0"/>
            </a:endParaRPr>
          </a:p>
          <a:p>
            <a:r>
              <a:rPr lang="en-US" dirty="0"/>
              <a:t>Applications: Pedestrians, Cars, Flowers, Cats</a:t>
            </a:r>
          </a:p>
          <a:p>
            <a:pPr marL="457200" lvl="0" indent="-355600" rtl="0">
              <a:spcBef>
                <a:spcPts val="0"/>
              </a:spcBef>
              <a:spcAft>
                <a:spcPts val="0"/>
              </a:spcAft>
              <a:buSzPts val="2000"/>
              <a:buChar char="●"/>
            </a:pPr>
            <a:r>
              <a:rPr lang="en" dirty="0" smtClean="0"/>
              <a:t>Hardware</a:t>
            </a:r>
            <a:r>
              <a:rPr lang="en" dirty="0"/>
              <a:t>: Intel </a:t>
            </a:r>
            <a:r>
              <a:rPr lang="en" dirty="0" smtClean="0"/>
              <a:t>NUC</a:t>
            </a:r>
            <a:endParaRPr lang="en-US" dirty="0" smtClean="0"/>
          </a:p>
          <a:p>
            <a:pPr marL="457200" lvl="0" indent="-355600" rtl="0">
              <a:spcBef>
                <a:spcPts val="0"/>
              </a:spcBef>
              <a:spcAft>
                <a:spcPts val="0"/>
              </a:spcAft>
              <a:buSzPts val="2000"/>
              <a:buChar char="●"/>
            </a:pPr>
            <a:r>
              <a:rPr lang="en" dirty="0" smtClean="0"/>
              <a:t>Video stream: 20FPS, 640x480</a:t>
            </a:r>
            <a:endParaRPr dirty="0" smtClean="0"/>
          </a:p>
          <a:p>
            <a:pPr marL="0" lvl="0" indent="0" rtl="0">
              <a:spcBef>
                <a:spcPts val="1600"/>
              </a:spcBef>
              <a:spcAft>
                <a:spcPts val="1600"/>
              </a:spcAft>
              <a:buNone/>
            </a:pPr>
            <a:endParaRPr dirty="0"/>
          </a:p>
        </p:txBody>
      </p:sp>
      <p:pic>
        <p:nvPicPr>
          <p:cNvPr id="719" name="Shape 719"/>
          <p:cNvPicPr preferRelativeResize="0"/>
          <p:nvPr/>
        </p:nvPicPr>
        <p:blipFill>
          <a:blip r:embed="rId3">
            <a:alphaModFix/>
          </a:blip>
          <a:stretch>
            <a:fillRect/>
          </a:stretch>
        </p:blipFill>
        <p:spPr>
          <a:xfrm>
            <a:off x="400950" y="3818225"/>
            <a:ext cx="8431273" cy="877225"/>
          </a:xfrm>
          <a:prstGeom prst="rect">
            <a:avLst/>
          </a:prstGeom>
          <a:noFill/>
          <a:ln>
            <a:noFill/>
          </a:ln>
        </p:spPr>
      </p:pic>
    </p:spTree>
    <p:extLst>
      <p:ext uri="{BB962C8B-B14F-4D97-AF65-F5344CB8AC3E}">
        <p14:creationId xmlns:p14="http://schemas.microsoft.com/office/powerpoint/2010/main" val="16063834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Shape 911"/>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Mainstream improves F1-score up to 28X</a:t>
            </a:r>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025" y="982925"/>
            <a:ext cx="5257800" cy="394335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 is primary cost of pipeline</a:t>
            </a:r>
            <a:endParaRPr/>
          </a:p>
        </p:txBody>
      </p:sp>
      <p:cxnSp>
        <p:nvCxnSpPr>
          <p:cNvPr id="102" name="Shape 102"/>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cxnSp>
        <p:nvCxnSpPr>
          <p:cNvPr id="103" name="Shape 103"/>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sp>
        <p:nvSpPr>
          <p:cNvPr id="104" name="Shape 104"/>
          <p:cNvSpPr/>
          <p:nvPr/>
        </p:nvSpPr>
        <p:spPr>
          <a:xfrm>
            <a:off x="1992213" y="2395563"/>
            <a:ext cx="241200" cy="1047300"/>
          </a:xfrm>
          <a:prstGeom prst="roundRect">
            <a:avLst>
              <a:gd name="adj" fmla="val 8220"/>
            </a:avLst>
          </a:prstGeom>
          <a:solidFill>
            <a:srgbClr val="9DD192"/>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8711625" y="2395563"/>
            <a:ext cx="241200" cy="1047300"/>
          </a:xfrm>
          <a:prstGeom prst="roundRect">
            <a:avLst>
              <a:gd name="adj" fmla="val 8220"/>
            </a:avLst>
          </a:prstGeom>
          <a:solidFill>
            <a:srgbClr val="C988BB"/>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6" name="Shape 106"/>
          <p:cNvSpPr/>
          <p:nvPr/>
        </p:nvSpPr>
        <p:spPr>
          <a:xfrm>
            <a:off x="2424200" y="2395563"/>
            <a:ext cx="241200" cy="1047300"/>
          </a:xfrm>
          <a:prstGeom prst="roundRect">
            <a:avLst>
              <a:gd name="adj" fmla="val 8220"/>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07" name="Shape 107"/>
          <p:cNvCxnSpPr>
            <a:stCxn id="108" idx="3"/>
            <a:endCxn id="106" idx="1"/>
          </p:cNvCxnSpPr>
          <p:nvPr/>
        </p:nvCxnSpPr>
        <p:spPr>
          <a:xfrm>
            <a:off x="2233400" y="2919213"/>
            <a:ext cx="190800" cy="0"/>
          </a:xfrm>
          <a:prstGeom prst="straightConnector1">
            <a:avLst/>
          </a:prstGeom>
          <a:noFill/>
          <a:ln w="19050" cap="flat" cmpd="sng">
            <a:solidFill>
              <a:schemeClr val="dk2"/>
            </a:solidFill>
            <a:prstDash val="solid"/>
            <a:round/>
            <a:headEnd type="none" w="lg" len="lg"/>
            <a:tailEnd type="triangle" w="lg" len="lg"/>
          </a:ln>
        </p:spPr>
      </p:cxnSp>
      <p:cxnSp>
        <p:nvCxnSpPr>
          <p:cNvPr id="109" name="Shape 109"/>
          <p:cNvCxnSpPr>
            <a:endCxn id="105" idx="1"/>
          </p:cNvCxnSpPr>
          <p:nvPr/>
        </p:nvCxnSpPr>
        <p:spPr>
          <a:xfrm>
            <a:off x="8531925" y="2919213"/>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111" name="Shape 111"/>
          <p:cNvCxnSpPr>
            <a:endCxn id="112" idx="1"/>
          </p:cNvCxnSpPr>
          <p:nvPr/>
        </p:nvCxnSpPr>
        <p:spPr>
          <a:xfrm>
            <a:off x="2661663" y="2919225"/>
            <a:ext cx="269100" cy="0"/>
          </a:xfrm>
          <a:prstGeom prst="straightConnector1">
            <a:avLst/>
          </a:prstGeom>
          <a:noFill/>
          <a:ln w="19050" cap="flat" cmpd="sng">
            <a:solidFill>
              <a:schemeClr val="dk2"/>
            </a:solidFill>
            <a:prstDash val="solid"/>
            <a:round/>
            <a:headEnd type="none" w="lg" len="lg"/>
            <a:tailEnd type="triangle" w="lg" len="lg"/>
          </a:ln>
        </p:spPr>
      </p:cxnSp>
      <p:sp>
        <p:nvSpPr>
          <p:cNvPr id="112" name="Shape 112"/>
          <p:cNvSpPr/>
          <p:nvPr/>
        </p:nvSpPr>
        <p:spPr>
          <a:xfrm>
            <a:off x="2930763" y="2395575"/>
            <a:ext cx="5601162" cy="1047300"/>
          </a:xfrm>
          <a:prstGeom prst="roundRect">
            <a:avLst>
              <a:gd name="adj" fmla="val 8220"/>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DNN</a:t>
            </a:r>
            <a:endParaRPr sz="2500" dirty="0">
              <a:latin typeface="Avenir Next Condensed Regular" charset="0"/>
              <a:ea typeface="Avenir Next Condensed Regular" charset="0"/>
              <a:cs typeface="Avenir Next Condensed Regular" charset="0"/>
              <a:sym typeface="Pathway Gothic One"/>
            </a:endParaRPr>
          </a:p>
        </p:txBody>
      </p:sp>
      <p:pic>
        <p:nvPicPr>
          <p:cNvPr id="113" name="Shape 113"/>
          <p:cNvPicPr preferRelativeResize="0"/>
          <p:nvPr/>
        </p:nvPicPr>
        <p:blipFill>
          <a:blip r:embed="rId3">
            <a:alphaModFix/>
          </a:blip>
          <a:stretch>
            <a:fillRect/>
          </a:stretch>
        </p:blipFill>
        <p:spPr>
          <a:xfrm rot="10800000">
            <a:off x="348601" y="2565525"/>
            <a:ext cx="1117750" cy="707400"/>
          </a:xfrm>
          <a:prstGeom prst="rect">
            <a:avLst/>
          </a:prstGeom>
          <a:noFill/>
          <a:ln>
            <a:noFill/>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Mainstream balances recall and precision</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61" y="1149723"/>
            <a:ext cx="4034119" cy="302558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196" y="1149723"/>
            <a:ext cx="4034119" cy="302559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Shape 941"/>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accent3"/>
                </a:solidFill>
              </a:rPr>
              <a:t>Mainstream</a:t>
            </a:r>
            <a:r>
              <a:rPr lang="en"/>
              <a:t> Conclusion</a:t>
            </a:r>
            <a:endParaRPr/>
          </a:p>
        </p:txBody>
      </p:sp>
      <p:sp>
        <p:nvSpPr>
          <p:cNvPr id="942" name="Shape 942"/>
          <p:cNvSpPr txBox="1">
            <a:spLocks noGrp="1"/>
          </p:cNvSpPr>
          <p:nvPr>
            <p:ph type="body" idx="1"/>
          </p:nvPr>
        </p:nvSpPr>
        <p:spPr>
          <a:xfrm>
            <a:off x="311700" y="1152425"/>
            <a:ext cx="8520600" cy="3302700"/>
          </a:xfrm>
          <a:prstGeom prst="rect">
            <a:avLst/>
          </a:prstGeom>
          <a:ln>
            <a:noFill/>
          </a:ln>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dirty="0"/>
              <a:t>Enables efficient processing of a </a:t>
            </a:r>
            <a:r>
              <a:rPr lang="en" dirty="0">
                <a:solidFill>
                  <a:schemeClr val="accent2"/>
                </a:solidFill>
              </a:rPr>
              <a:t>set</a:t>
            </a:r>
            <a:r>
              <a:rPr lang="en" dirty="0"/>
              <a:t> of </a:t>
            </a:r>
            <a:r>
              <a:rPr lang="en" dirty="0">
                <a:solidFill>
                  <a:schemeClr val="accent2"/>
                </a:solidFill>
              </a:rPr>
              <a:t>dynamic</a:t>
            </a:r>
            <a:r>
              <a:rPr lang="en" dirty="0"/>
              <a:t> applications</a:t>
            </a:r>
            <a:endParaRPr dirty="0"/>
          </a:p>
          <a:p>
            <a:pPr marL="914400" lvl="1" indent="-323850" rtl="0">
              <a:spcBef>
                <a:spcPts val="0"/>
              </a:spcBef>
              <a:spcAft>
                <a:spcPts val="0"/>
              </a:spcAft>
              <a:buSzPts val="1500"/>
              <a:buChar char="○"/>
            </a:pPr>
            <a:r>
              <a:rPr lang="en" dirty="0">
                <a:latin typeface="Avenir Next Condensed Regular" charset="0"/>
                <a:ea typeface="Avenir Next Condensed Regular" charset="0"/>
                <a:cs typeface="Avenir Next Condensed Regular" charset="0"/>
              </a:rPr>
              <a:t>By sharing DNN computation</a:t>
            </a:r>
            <a:endParaRPr dirty="0">
              <a:latin typeface="Avenir Next Condensed Regular" charset="0"/>
              <a:ea typeface="Avenir Next Condensed Regular" charset="0"/>
              <a:cs typeface="Avenir Next Condensed Regular" charset="0"/>
            </a:endParaRPr>
          </a:p>
          <a:p>
            <a:pPr marL="457200" lvl="0" indent="-355600" rtl="0">
              <a:spcBef>
                <a:spcPts val="0"/>
              </a:spcBef>
              <a:spcAft>
                <a:spcPts val="0"/>
              </a:spcAft>
              <a:buSzPts val="2000"/>
              <a:buChar char="●"/>
            </a:pPr>
            <a:r>
              <a:rPr lang="en" dirty="0"/>
              <a:t>Determines how much of each network to specialize at runtime</a:t>
            </a:r>
            <a:endParaRPr dirty="0"/>
          </a:p>
          <a:p>
            <a:pPr marL="457200" lvl="0" indent="-355600" rtl="0">
              <a:spcBef>
                <a:spcPts val="0"/>
              </a:spcBef>
              <a:spcAft>
                <a:spcPts val="0"/>
              </a:spcAft>
              <a:buSzPts val="2000"/>
              <a:buChar char="●"/>
            </a:pPr>
            <a:r>
              <a:rPr lang="en" dirty="0"/>
              <a:t>Uses analytical model to perform </a:t>
            </a:r>
            <a:r>
              <a:rPr lang="en" dirty="0">
                <a:solidFill>
                  <a:schemeClr val="accent2"/>
                </a:solidFill>
              </a:rPr>
              <a:t>joint</a:t>
            </a:r>
            <a:r>
              <a:rPr lang="en" dirty="0"/>
              <a:t> optimization</a:t>
            </a:r>
            <a:endParaRPr dirty="0"/>
          </a:p>
          <a:p>
            <a:pPr marL="457200" lvl="0" indent="-355600" rtl="0">
              <a:spcBef>
                <a:spcPts val="0"/>
              </a:spcBef>
              <a:spcAft>
                <a:spcPts val="0"/>
              </a:spcAft>
              <a:buSzPts val="2000"/>
              <a:buChar char="●"/>
            </a:pPr>
            <a:r>
              <a:rPr lang="en" dirty="0"/>
              <a:t>Up to </a:t>
            </a:r>
            <a:r>
              <a:rPr lang="en" dirty="0">
                <a:solidFill>
                  <a:schemeClr val="accent2"/>
                </a:solidFill>
              </a:rPr>
              <a:t>28X </a:t>
            </a:r>
            <a:r>
              <a:rPr lang="en" dirty="0"/>
              <a:t>improvement in </a:t>
            </a:r>
            <a:r>
              <a:rPr lang="en" dirty="0">
                <a:solidFill>
                  <a:schemeClr val="accent3"/>
                </a:solidFill>
              </a:rPr>
              <a:t>F1-score</a:t>
            </a:r>
            <a:r>
              <a:rPr lang="en" dirty="0"/>
              <a:t>, compared to No Sharing</a:t>
            </a:r>
            <a:endParaRPr dirty="0"/>
          </a:p>
          <a:p>
            <a:pPr marL="457200" lvl="0" indent="-355600" rtl="0">
              <a:spcBef>
                <a:spcPts val="0"/>
              </a:spcBef>
              <a:spcAft>
                <a:spcPts val="0"/>
              </a:spcAft>
              <a:buSzPts val="2000"/>
              <a:buChar char="●"/>
            </a:pPr>
            <a:r>
              <a:rPr lang="en" dirty="0"/>
              <a:t>Up to </a:t>
            </a:r>
            <a:r>
              <a:rPr lang="en" dirty="0">
                <a:solidFill>
                  <a:schemeClr val="accent2"/>
                </a:solidFill>
              </a:rPr>
              <a:t>71% </a:t>
            </a:r>
            <a:r>
              <a:rPr lang="en" dirty="0"/>
              <a:t>improvement in </a:t>
            </a:r>
            <a:r>
              <a:rPr lang="en" dirty="0">
                <a:solidFill>
                  <a:schemeClr val="accent3"/>
                </a:solidFill>
              </a:rPr>
              <a:t>F1-score</a:t>
            </a:r>
            <a:r>
              <a:rPr lang="en" dirty="0"/>
              <a:t>, compared to Max Sharing</a:t>
            </a:r>
            <a:endParaRPr dirty="0">
              <a:solidFill>
                <a:schemeClr val="accent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2">
                                            <p:txEl>
                                              <p:pRg st="0" end="0"/>
                                            </p:txEl>
                                          </p:spTgt>
                                        </p:tgtEl>
                                        <p:attrNameLst>
                                          <p:attrName>style.visibility</p:attrName>
                                        </p:attrNameLst>
                                      </p:cBhvr>
                                      <p:to>
                                        <p:strVal val="visible"/>
                                      </p:to>
                                    </p:set>
                                    <p:animEffect transition="in" filter="fade">
                                      <p:cBhvr>
                                        <p:cTn id="7" dur="1"/>
                                        <p:tgtEl>
                                          <p:spTgt spid="9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2">
                                            <p:txEl>
                                              <p:pRg st="1" end="1"/>
                                            </p:txEl>
                                          </p:spTgt>
                                        </p:tgtEl>
                                        <p:attrNameLst>
                                          <p:attrName>style.visibility</p:attrName>
                                        </p:attrNameLst>
                                      </p:cBhvr>
                                      <p:to>
                                        <p:strVal val="visible"/>
                                      </p:to>
                                    </p:set>
                                    <p:animEffect transition="in" filter="fade">
                                      <p:cBhvr>
                                        <p:cTn id="12" dur="1"/>
                                        <p:tgtEl>
                                          <p:spTgt spid="9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2">
                                            <p:txEl>
                                              <p:pRg st="2" end="2"/>
                                            </p:txEl>
                                          </p:spTgt>
                                        </p:tgtEl>
                                        <p:attrNameLst>
                                          <p:attrName>style.visibility</p:attrName>
                                        </p:attrNameLst>
                                      </p:cBhvr>
                                      <p:to>
                                        <p:strVal val="visible"/>
                                      </p:to>
                                    </p:set>
                                    <p:animEffect transition="in" filter="fade">
                                      <p:cBhvr>
                                        <p:cTn id="17" dur="1"/>
                                        <p:tgtEl>
                                          <p:spTgt spid="9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2">
                                            <p:txEl>
                                              <p:pRg st="3" end="3"/>
                                            </p:txEl>
                                          </p:spTgt>
                                        </p:tgtEl>
                                        <p:attrNameLst>
                                          <p:attrName>style.visibility</p:attrName>
                                        </p:attrNameLst>
                                      </p:cBhvr>
                                      <p:to>
                                        <p:strVal val="visible"/>
                                      </p:to>
                                    </p:set>
                                    <p:animEffect transition="in" filter="fade">
                                      <p:cBhvr>
                                        <p:cTn id="22" dur="1"/>
                                        <p:tgtEl>
                                          <p:spTgt spid="9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2">
                                            <p:txEl>
                                              <p:pRg st="4" end="4"/>
                                            </p:txEl>
                                          </p:spTgt>
                                        </p:tgtEl>
                                        <p:attrNameLst>
                                          <p:attrName>style.visibility</p:attrName>
                                        </p:attrNameLst>
                                      </p:cBhvr>
                                      <p:to>
                                        <p:strVal val="visible"/>
                                      </p:to>
                                    </p:set>
                                    <p:animEffect transition="in" filter="fade">
                                      <p:cBhvr>
                                        <p:cTn id="27" dur="1"/>
                                        <p:tgtEl>
                                          <p:spTgt spid="9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2">
                                            <p:txEl>
                                              <p:pRg st="5" end="5"/>
                                            </p:txEl>
                                          </p:spTgt>
                                        </p:tgtEl>
                                        <p:attrNameLst>
                                          <p:attrName>style.visibility</p:attrName>
                                        </p:attrNameLst>
                                      </p:cBhvr>
                                      <p:to>
                                        <p:strVal val="visible"/>
                                      </p:to>
                                    </p:set>
                                    <p:animEffect transition="in" filter="fade">
                                      <p:cBhvr>
                                        <p:cTn id="32" dur="1"/>
                                        <p:tgtEl>
                                          <p:spTgt spid="9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Shape 935"/>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X-voting must also be tuned dynamically</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0004" y="921124"/>
            <a:ext cx="5183841" cy="388788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 is primary cost of pipeline</a:t>
            </a:r>
            <a:endParaRPr/>
          </a:p>
        </p:txBody>
      </p:sp>
      <p:cxnSp>
        <p:nvCxnSpPr>
          <p:cNvPr id="102" name="Shape 102"/>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cxnSp>
        <p:nvCxnSpPr>
          <p:cNvPr id="103" name="Shape 103"/>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sp>
        <p:nvSpPr>
          <p:cNvPr id="104" name="Shape 104"/>
          <p:cNvSpPr/>
          <p:nvPr/>
        </p:nvSpPr>
        <p:spPr>
          <a:xfrm>
            <a:off x="1992213" y="2395563"/>
            <a:ext cx="241200" cy="1047300"/>
          </a:xfrm>
          <a:prstGeom prst="roundRect">
            <a:avLst>
              <a:gd name="adj" fmla="val 8220"/>
            </a:avLst>
          </a:prstGeom>
          <a:solidFill>
            <a:srgbClr val="9DD192"/>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8711625" y="2395563"/>
            <a:ext cx="241200" cy="1047300"/>
          </a:xfrm>
          <a:prstGeom prst="roundRect">
            <a:avLst>
              <a:gd name="adj" fmla="val 8220"/>
            </a:avLst>
          </a:prstGeom>
          <a:solidFill>
            <a:srgbClr val="C988BB"/>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6" name="Shape 106"/>
          <p:cNvSpPr/>
          <p:nvPr/>
        </p:nvSpPr>
        <p:spPr>
          <a:xfrm>
            <a:off x="2424200" y="2395563"/>
            <a:ext cx="241200" cy="1047300"/>
          </a:xfrm>
          <a:prstGeom prst="roundRect">
            <a:avLst>
              <a:gd name="adj" fmla="val 8220"/>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07" name="Shape 107"/>
          <p:cNvCxnSpPr>
            <a:endCxn id="106" idx="1"/>
          </p:cNvCxnSpPr>
          <p:nvPr/>
        </p:nvCxnSpPr>
        <p:spPr>
          <a:xfrm>
            <a:off x="2233400" y="2919213"/>
            <a:ext cx="190800" cy="0"/>
          </a:xfrm>
          <a:prstGeom prst="straightConnector1">
            <a:avLst/>
          </a:prstGeom>
          <a:noFill/>
          <a:ln w="19050" cap="flat" cmpd="sng">
            <a:solidFill>
              <a:schemeClr val="dk2"/>
            </a:solidFill>
            <a:prstDash val="solid"/>
            <a:round/>
            <a:headEnd type="none" w="lg" len="lg"/>
            <a:tailEnd type="triangle" w="lg" len="lg"/>
          </a:ln>
        </p:spPr>
      </p:cxnSp>
      <p:cxnSp>
        <p:nvCxnSpPr>
          <p:cNvPr id="109" name="Shape 109"/>
          <p:cNvCxnSpPr>
            <a:endCxn id="105" idx="1"/>
          </p:cNvCxnSpPr>
          <p:nvPr/>
        </p:nvCxnSpPr>
        <p:spPr>
          <a:xfrm>
            <a:off x="8531925" y="2919213"/>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111" name="Shape 111"/>
          <p:cNvCxnSpPr>
            <a:endCxn id="112" idx="1"/>
          </p:cNvCxnSpPr>
          <p:nvPr/>
        </p:nvCxnSpPr>
        <p:spPr>
          <a:xfrm>
            <a:off x="2661663" y="2919225"/>
            <a:ext cx="269100" cy="0"/>
          </a:xfrm>
          <a:prstGeom prst="straightConnector1">
            <a:avLst/>
          </a:prstGeom>
          <a:noFill/>
          <a:ln w="19050" cap="flat" cmpd="sng">
            <a:solidFill>
              <a:schemeClr val="dk2"/>
            </a:solidFill>
            <a:prstDash val="solid"/>
            <a:round/>
            <a:headEnd type="none" w="lg" len="lg"/>
            <a:tailEnd type="triangle" w="lg" len="lg"/>
          </a:ln>
        </p:spPr>
      </p:cxnSp>
      <p:sp>
        <p:nvSpPr>
          <p:cNvPr id="112" name="Shape 112"/>
          <p:cNvSpPr/>
          <p:nvPr/>
        </p:nvSpPr>
        <p:spPr>
          <a:xfrm>
            <a:off x="2930763" y="2395575"/>
            <a:ext cx="5601162" cy="1047300"/>
          </a:xfrm>
          <a:prstGeom prst="roundRect">
            <a:avLst>
              <a:gd name="adj" fmla="val 8220"/>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DNN</a:t>
            </a:r>
            <a:endParaRPr sz="2500" dirty="0">
              <a:latin typeface="Avenir Next Condensed Regular" charset="0"/>
              <a:ea typeface="Avenir Next Condensed Regular" charset="0"/>
              <a:cs typeface="Avenir Next Condensed Regular" charset="0"/>
              <a:sym typeface="Pathway Gothic One"/>
            </a:endParaRPr>
          </a:p>
        </p:txBody>
      </p:sp>
      <p:pic>
        <p:nvPicPr>
          <p:cNvPr id="113" name="Shape 113"/>
          <p:cNvPicPr preferRelativeResize="0"/>
          <p:nvPr/>
        </p:nvPicPr>
        <p:blipFill>
          <a:blip r:embed="rId3">
            <a:alphaModFix/>
          </a:blip>
          <a:stretch>
            <a:fillRect/>
          </a:stretch>
        </p:blipFill>
        <p:spPr>
          <a:xfrm rot="10800000">
            <a:off x="348601" y="2565525"/>
            <a:ext cx="1117750" cy="707400"/>
          </a:xfrm>
          <a:prstGeom prst="rect">
            <a:avLst/>
          </a:prstGeom>
          <a:noFill/>
          <a:ln>
            <a:noFill/>
          </a:ln>
        </p:spPr>
      </p:pic>
      <p:sp>
        <p:nvSpPr>
          <p:cNvPr id="13" name="Shape 104"/>
          <p:cNvSpPr/>
          <p:nvPr/>
        </p:nvSpPr>
        <p:spPr>
          <a:xfrm>
            <a:off x="1992213" y="3548627"/>
            <a:ext cx="241200" cy="1047300"/>
          </a:xfrm>
          <a:prstGeom prst="roundRect">
            <a:avLst>
              <a:gd name="adj" fmla="val 8220"/>
            </a:avLst>
          </a:prstGeom>
          <a:solidFill>
            <a:srgbClr val="9DD192"/>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05"/>
          <p:cNvSpPr/>
          <p:nvPr/>
        </p:nvSpPr>
        <p:spPr>
          <a:xfrm>
            <a:off x="8711625" y="3548627"/>
            <a:ext cx="241200" cy="1047300"/>
          </a:xfrm>
          <a:prstGeom prst="roundRect">
            <a:avLst>
              <a:gd name="adj" fmla="val 8220"/>
            </a:avLst>
          </a:prstGeom>
          <a:solidFill>
            <a:srgbClr val="C988BB"/>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 name="Shape 106"/>
          <p:cNvSpPr/>
          <p:nvPr/>
        </p:nvSpPr>
        <p:spPr>
          <a:xfrm>
            <a:off x="2424200" y="3548627"/>
            <a:ext cx="241200" cy="1047300"/>
          </a:xfrm>
          <a:prstGeom prst="roundRect">
            <a:avLst>
              <a:gd name="adj" fmla="val 8220"/>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Shape 107"/>
          <p:cNvCxnSpPr/>
          <p:nvPr/>
        </p:nvCxnSpPr>
        <p:spPr>
          <a:xfrm>
            <a:off x="2233400" y="4072277"/>
            <a:ext cx="190800" cy="0"/>
          </a:xfrm>
          <a:prstGeom prst="straightConnector1">
            <a:avLst/>
          </a:prstGeom>
          <a:noFill/>
          <a:ln w="19050" cap="flat" cmpd="sng">
            <a:solidFill>
              <a:schemeClr val="dk2"/>
            </a:solidFill>
            <a:prstDash val="solid"/>
            <a:round/>
            <a:headEnd type="none" w="lg" len="lg"/>
            <a:tailEnd type="triangle" w="lg" len="lg"/>
          </a:ln>
        </p:spPr>
      </p:cxnSp>
      <p:cxnSp>
        <p:nvCxnSpPr>
          <p:cNvPr id="17" name="Shape 109"/>
          <p:cNvCxnSpPr/>
          <p:nvPr/>
        </p:nvCxnSpPr>
        <p:spPr>
          <a:xfrm>
            <a:off x="8531925" y="4072277"/>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18" name="Shape 111"/>
          <p:cNvCxnSpPr/>
          <p:nvPr/>
        </p:nvCxnSpPr>
        <p:spPr>
          <a:xfrm>
            <a:off x="2661663" y="4072289"/>
            <a:ext cx="269100" cy="0"/>
          </a:xfrm>
          <a:prstGeom prst="straightConnector1">
            <a:avLst/>
          </a:prstGeom>
          <a:noFill/>
          <a:ln w="19050" cap="flat" cmpd="sng">
            <a:solidFill>
              <a:schemeClr val="dk2"/>
            </a:solidFill>
            <a:prstDash val="solid"/>
            <a:round/>
            <a:headEnd type="none" w="lg" len="lg"/>
            <a:tailEnd type="triangle" w="lg" len="lg"/>
          </a:ln>
        </p:spPr>
      </p:cxnSp>
      <p:sp>
        <p:nvSpPr>
          <p:cNvPr id="19" name="Shape 112"/>
          <p:cNvSpPr/>
          <p:nvPr/>
        </p:nvSpPr>
        <p:spPr>
          <a:xfrm>
            <a:off x="2930763" y="3548639"/>
            <a:ext cx="5601162" cy="1047300"/>
          </a:xfrm>
          <a:prstGeom prst="roundRect">
            <a:avLst>
              <a:gd name="adj" fmla="val 8220"/>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DNN</a:t>
            </a:r>
            <a:endParaRPr sz="2500" dirty="0">
              <a:latin typeface="Avenir Next Condensed Regular" charset="0"/>
              <a:ea typeface="Avenir Next Condensed Regular" charset="0"/>
              <a:cs typeface="Avenir Next Condensed Regular" charset="0"/>
              <a:sym typeface="Pathway Gothic One"/>
            </a:endParaRPr>
          </a:p>
        </p:txBody>
      </p:sp>
      <p:sp>
        <p:nvSpPr>
          <p:cNvPr id="20" name="Shape 104"/>
          <p:cNvSpPr/>
          <p:nvPr/>
        </p:nvSpPr>
        <p:spPr>
          <a:xfrm>
            <a:off x="1992213" y="1218458"/>
            <a:ext cx="241200" cy="1047300"/>
          </a:xfrm>
          <a:prstGeom prst="roundRect">
            <a:avLst>
              <a:gd name="adj" fmla="val 8220"/>
            </a:avLst>
          </a:prstGeom>
          <a:solidFill>
            <a:srgbClr val="9DD192"/>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105"/>
          <p:cNvSpPr/>
          <p:nvPr/>
        </p:nvSpPr>
        <p:spPr>
          <a:xfrm>
            <a:off x="8711625" y="1218458"/>
            <a:ext cx="241200" cy="1047300"/>
          </a:xfrm>
          <a:prstGeom prst="roundRect">
            <a:avLst>
              <a:gd name="adj" fmla="val 8220"/>
            </a:avLst>
          </a:prstGeom>
          <a:solidFill>
            <a:srgbClr val="C988BB"/>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 name="Shape 106"/>
          <p:cNvSpPr/>
          <p:nvPr/>
        </p:nvSpPr>
        <p:spPr>
          <a:xfrm>
            <a:off x="2424200" y="1218458"/>
            <a:ext cx="241200" cy="1047300"/>
          </a:xfrm>
          <a:prstGeom prst="roundRect">
            <a:avLst>
              <a:gd name="adj" fmla="val 8220"/>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 name="Shape 107"/>
          <p:cNvCxnSpPr/>
          <p:nvPr/>
        </p:nvCxnSpPr>
        <p:spPr>
          <a:xfrm>
            <a:off x="2233400" y="1742108"/>
            <a:ext cx="190800" cy="0"/>
          </a:xfrm>
          <a:prstGeom prst="straightConnector1">
            <a:avLst/>
          </a:prstGeom>
          <a:noFill/>
          <a:ln w="19050" cap="flat" cmpd="sng">
            <a:solidFill>
              <a:schemeClr val="dk2"/>
            </a:solidFill>
            <a:prstDash val="solid"/>
            <a:round/>
            <a:headEnd type="none" w="lg" len="lg"/>
            <a:tailEnd type="triangle" w="lg" len="lg"/>
          </a:ln>
        </p:spPr>
      </p:cxnSp>
      <p:cxnSp>
        <p:nvCxnSpPr>
          <p:cNvPr id="24" name="Shape 109"/>
          <p:cNvCxnSpPr/>
          <p:nvPr/>
        </p:nvCxnSpPr>
        <p:spPr>
          <a:xfrm>
            <a:off x="8531925" y="1742108"/>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25" name="Shape 111"/>
          <p:cNvCxnSpPr/>
          <p:nvPr/>
        </p:nvCxnSpPr>
        <p:spPr>
          <a:xfrm>
            <a:off x="2661663" y="1742120"/>
            <a:ext cx="269100" cy="0"/>
          </a:xfrm>
          <a:prstGeom prst="straightConnector1">
            <a:avLst/>
          </a:prstGeom>
          <a:noFill/>
          <a:ln w="19050" cap="flat" cmpd="sng">
            <a:solidFill>
              <a:schemeClr val="dk2"/>
            </a:solidFill>
            <a:prstDash val="solid"/>
            <a:round/>
            <a:headEnd type="none" w="lg" len="lg"/>
            <a:tailEnd type="triangle" w="lg" len="lg"/>
          </a:ln>
        </p:spPr>
      </p:cxnSp>
      <p:sp>
        <p:nvSpPr>
          <p:cNvPr id="26" name="Shape 112"/>
          <p:cNvSpPr/>
          <p:nvPr/>
        </p:nvSpPr>
        <p:spPr>
          <a:xfrm>
            <a:off x="2930763" y="1218470"/>
            <a:ext cx="5601162" cy="1047300"/>
          </a:xfrm>
          <a:prstGeom prst="roundRect">
            <a:avLst>
              <a:gd name="adj" fmla="val 8220"/>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DNN</a:t>
            </a:r>
            <a:endParaRPr sz="2500" dirty="0">
              <a:latin typeface="Avenir Next Condensed Regular" charset="0"/>
              <a:ea typeface="Avenir Next Condensed Regular" charset="0"/>
              <a:cs typeface="Avenir Next Condensed Regular" charset="0"/>
              <a:sym typeface="Pathway Gothic One"/>
            </a:endParaRPr>
          </a:p>
        </p:txBody>
      </p:sp>
      <p:cxnSp>
        <p:nvCxnSpPr>
          <p:cNvPr id="27" name="Shape 103"/>
          <p:cNvCxnSpPr>
            <a:endCxn id="13" idx="1"/>
          </p:cNvCxnSpPr>
          <p:nvPr/>
        </p:nvCxnSpPr>
        <p:spPr>
          <a:xfrm>
            <a:off x="1591213" y="3080240"/>
            <a:ext cx="401000" cy="992037"/>
          </a:xfrm>
          <a:prstGeom prst="straightConnector1">
            <a:avLst/>
          </a:prstGeom>
          <a:noFill/>
          <a:ln w="19050" cap="flat" cmpd="sng">
            <a:solidFill>
              <a:schemeClr val="dk2"/>
            </a:solidFill>
            <a:prstDash val="solid"/>
            <a:round/>
            <a:headEnd type="none" w="lg" len="lg"/>
            <a:tailEnd type="triangle" w="lg" len="lg"/>
          </a:ln>
        </p:spPr>
      </p:cxnSp>
      <p:cxnSp>
        <p:nvCxnSpPr>
          <p:cNvPr id="28" name="Shape 103"/>
          <p:cNvCxnSpPr/>
          <p:nvPr/>
        </p:nvCxnSpPr>
        <p:spPr>
          <a:xfrm flipV="1">
            <a:off x="1591213" y="1828800"/>
            <a:ext cx="295800" cy="929388"/>
          </a:xfrm>
          <a:prstGeom prst="straightConnector1">
            <a:avLst/>
          </a:prstGeom>
          <a:noFill/>
          <a:ln w="1905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19391327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 Mainstream: Partial sharing of DNN</a:t>
            </a:r>
            <a:endParaRPr/>
          </a:p>
        </p:txBody>
      </p:sp>
      <p:sp>
        <p:nvSpPr>
          <p:cNvPr id="133" name="Shape 133"/>
          <p:cNvSpPr/>
          <p:nvPr/>
        </p:nvSpPr>
        <p:spPr>
          <a:xfrm>
            <a:off x="2816150" y="1232975"/>
            <a:ext cx="5625000" cy="3385200"/>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txBox="1"/>
          <p:nvPr/>
        </p:nvSpPr>
        <p:spPr>
          <a:xfrm>
            <a:off x="2930800" y="4130200"/>
            <a:ext cx="3516600" cy="36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Efficiently run same 3 DNNs</a:t>
            </a:r>
            <a:endParaRPr sz="2500" dirty="0">
              <a:latin typeface="Avenir Next Condensed Regular" charset="0"/>
              <a:ea typeface="Avenir Next Condensed Regular" charset="0"/>
              <a:cs typeface="Avenir Next Condensed Regular" charset="0"/>
              <a:sym typeface="Pathway Gothic One"/>
            </a:endParaRPr>
          </a:p>
        </p:txBody>
      </p:sp>
      <p:cxnSp>
        <p:nvCxnSpPr>
          <p:cNvPr id="135" name="Shape 135"/>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cxnSp>
        <p:nvCxnSpPr>
          <p:cNvPr id="136" name="Shape 136"/>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sp>
        <p:nvSpPr>
          <p:cNvPr id="137" name="Shape 137"/>
          <p:cNvSpPr/>
          <p:nvPr/>
        </p:nvSpPr>
        <p:spPr>
          <a:xfrm>
            <a:off x="1992213" y="2395563"/>
            <a:ext cx="241200" cy="1047300"/>
          </a:xfrm>
          <a:prstGeom prst="roundRect">
            <a:avLst>
              <a:gd name="adj" fmla="val 8220"/>
            </a:avLst>
          </a:prstGeom>
          <a:solidFill>
            <a:srgbClr val="9DD192"/>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8679375" y="1297388"/>
            <a:ext cx="241200" cy="1047300"/>
          </a:xfrm>
          <a:prstGeom prst="roundRect">
            <a:avLst>
              <a:gd name="adj" fmla="val 8220"/>
            </a:avLst>
          </a:prstGeom>
          <a:solidFill>
            <a:srgbClr val="C988BB"/>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 name="Shape 139"/>
          <p:cNvSpPr/>
          <p:nvPr/>
        </p:nvSpPr>
        <p:spPr>
          <a:xfrm>
            <a:off x="2424200" y="2395563"/>
            <a:ext cx="241200" cy="1047300"/>
          </a:xfrm>
          <a:prstGeom prst="roundRect">
            <a:avLst>
              <a:gd name="adj" fmla="val 8220"/>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40" name="Shape 140"/>
          <p:cNvCxnSpPr>
            <a:endCxn id="139" idx="1"/>
          </p:cNvCxnSpPr>
          <p:nvPr/>
        </p:nvCxnSpPr>
        <p:spPr>
          <a:xfrm>
            <a:off x="2233400" y="2919213"/>
            <a:ext cx="190800" cy="0"/>
          </a:xfrm>
          <a:prstGeom prst="straightConnector1">
            <a:avLst/>
          </a:prstGeom>
          <a:noFill/>
          <a:ln w="19050" cap="flat" cmpd="sng">
            <a:solidFill>
              <a:schemeClr val="dk2"/>
            </a:solidFill>
            <a:prstDash val="solid"/>
            <a:round/>
            <a:headEnd type="none" w="lg" len="lg"/>
            <a:tailEnd type="triangle" w="lg" len="lg"/>
          </a:ln>
        </p:spPr>
      </p:cxnSp>
      <p:cxnSp>
        <p:nvCxnSpPr>
          <p:cNvPr id="141" name="Shape 141"/>
          <p:cNvCxnSpPr>
            <a:stCxn id="142" idx="3"/>
            <a:endCxn id="138" idx="1"/>
          </p:cNvCxnSpPr>
          <p:nvPr/>
        </p:nvCxnSpPr>
        <p:spPr>
          <a:xfrm>
            <a:off x="8296342" y="1814700"/>
            <a:ext cx="383100" cy="6300"/>
          </a:xfrm>
          <a:prstGeom prst="straightConnector1">
            <a:avLst/>
          </a:prstGeom>
          <a:noFill/>
          <a:ln w="19050" cap="flat" cmpd="sng">
            <a:solidFill>
              <a:schemeClr val="dk2"/>
            </a:solidFill>
            <a:prstDash val="solid"/>
            <a:round/>
            <a:headEnd type="none" w="lg" len="lg"/>
            <a:tailEnd type="triangle" w="lg" len="lg"/>
          </a:ln>
        </p:spPr>
      </p:cxnSp>
      <p:cxnSp>
        <p:nvCxnSpPr>
          <p:cNvPr id="143" name="Shape 143"/>
          <p:cNvCxnSpPr>
            <a:endCxn id="144" idx="1"/>
          </p:cNvCxnSpPr>
          <p:nvPr/>
        </p:nvCxnSpPr>
        <p:spPr>
          <a:xfrm>
            <a:off x="2661700" y="2919225"/>
            <a:ext cx="269100" cy="0"/>
          </a:xfrm>
          <a:prstGeom prst="straightConnector1">
            <a:avLst/>
          </a:prstGeom>
          <a:noFill/>
          <a:ln w="19050" cap="flat" cmpd="sng">
            <a:solidFill>
              <a:schemeClr val="dk2"/>
            </a:solidFill>
            <a:prstDash val="solid"/>
            <a:round/>
            <a:headEnd type="none" w="lg" len="lg"/>
            <a:tailEnd type="triangle" w="lg" len="lg"/>
          </a:ln>
        </p:spPr>
      </p:cxnSp>
      <p:sp>
        <p:nvSpPr>
          <p:cNvPr id="144" name="Shape 144"/>
          <p:cNvSpPr/>
          <p:nvPr/>
        </p:nvSpPr>
        <p:spPr>
          <a:xfrm>
            <a:off x="2930800" y="2395575"/>
            <a:ext cx="4598400" cy="1047300"/>
          </a:xfrm>
          <a:prstGeom prst="roundRect">
            <a:avLst>
              <a:gd name="adj" fmla="val 8220"/>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pic>
        <p:nvPicPr>
          <p:cNvPr id="145" name="Shape 145"/>
          <p:cNvPicPr preferRelativeResize="0"/>
          <p:nvPr/>
        </p:nvPicPr>
        <p:blipFill>
          <a:blip r:embed="rId3">
            <a:alphaModFix/>
          </a:blip>
          <a:stretch>
            <a:fillRect/>
          </a:stretch>
        </p:blipFill>
        <p:spPr>
          <a:xfrm rot="10800000">
            <a:off x="348601" y="2565525"/>
            <a:ext cx="1117750" cy="707400"/>
          </a:xfrm>
          <a:prstGeom prst="rect">
            <a:avLst/>
          </a:prstGeom>
          <a:noFill/>
          <a:ln>
            <a:noFill/>
          </a:ln>
        </p:spPr>
      </p:pic>
      <p:sp>
        <p:nvSpPr>
          <p:cNvPr id="142" name="Shape 142"/>
          <p:cNvSpPr/>
          <p:nvPr/>
        </p:nvSpPr>
        <p:spPr>
          <a:xfrm>
            <a:off x="8000542" y="1291050"/>
            <a:ext cx="295800" cy="1047300"/>
          </a:xfrm>
          <a:prstGeom prst="roundRect">
            <a:avLst>
              <a:gd name="adj" fmla="val 8220"/>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cxnSp>
        <p:nvCxnSpPr>
          <p:cNvPr id="146" name="Shape 146"/>
          <p:cNvCxnSpPr>
            <a:stCxn id="144" idx="3"/>
            <a:endCxn id="142" idx="1"/>
          </p:cNvCxnSpPr>
          <p:nvPr/>
        </p:nvCxnSpPr>
        <p:spPr>
          <a:xfrm rot="10800000" flipH="1">
            <a:off x="7529200" y="1814625"/>
            <a:ext cx="471300" cy="1104600"/>
          </a:xfrm>
          <a:prstGeom prst="straightConnector1">
            <a:avLst/>
          </a:prstGeom>
          <a:noFill/>
          <a:ln w="19050" cap="flat" cmpd="sng">
            <a:solidFill>
              <a:schemeClr val="dk2"/>
            </a:solidFill>
            <a:prstDash val="solid"/>
            <a:round/>
            <a:headEnd type="none" w="lg" len="lg"/>
            <a:tailEnd type="triangle" w="lg" len="lg"/>
          </a:ln>
        </p:spPr>
      </p:cxnSp>
      <p:sp>
        <p:nvSpPr>
          <p:cNvPr id="147" name="Shape 147"/>
          <p:cNvSpPr/>
          <p:nvPr/>
        </p:nvSpPr>
        <p:spPr>
          <a:xfrm>
            <a:off x="8679375" y="2401913"/>
            <a:ext cx="241200" cy="1047300"/>
          </a:xfrm>
          <a:prstGeom prst="roundRect">
            <a:avLst>
              <a:gd name="adj" fmla="val 8220"/>
            </a:avLst>
          </a:prstGeom>
          <a:solidFill>
            <a:srgbClr val="C988BB"/>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148" name="Shape 148"/>
          <p:cNvCxnSpPr>
            <a:stCxn id="149" idx="3"/>
            <a:endCxn id="147" idx="1"/>
          </p:cNvCxnSpPr>
          <p:nvPr/>
        </p:nvCxnSpPr>
        <p:spPr>
          <a:xfrm>
            <a:off x="8296342" y="2919225"/>
            <a:ext cx="383100" cy="6300"/>
          </a:xfrm>
          <a:prstGeom prst="straightConnector1">
            <a:avLst/>
          </a:prstGeom>
          <a:noFill/>
          <a:ln w="19050" cap="flat" cmpd="sng">
            <a:solidFill>
              <a:schemeClr val="dk2"/>
            </a:solidFill>
            <a:prstDash val="solid"/>
            <a:round/>
            <a:headEnd type="none" w="lg" len="lg"/>
            <a:tailEnd type="triangle" w="lg" len="lg"/>
          </a:ln>
        </p:spPr>
      </p:cxnSp>
      <p:sp>
        <p:nvSpPr>
          <p:cNvPr id="149" name="Shape 149"/>
          <p:cNvSpPr/>
          <p:nvPr/>
        </p:nvSpPr>
        <p:spPr>
          <a:xfrm>
            <a:off x="8000542" y="2395575"/>
            <a:ext cx="295800" cy="1047300"/>
          </a:xfrm>
          <a:prstGeom prst="roundRect">
            <a:avLst>
              <a:gd name="adj" fmla="val 8220"/>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cxnSp>
        <p:nvCxnSpPr>
          <p:cNvPr id="150" name="Shape 150"/>
          <p:cNvCxnSpPr>
            <a:stCxn id="144" idx="3"/>
            <a:endCxn id="149" idx="1"/>
          </p:cNvCxnSpPr>
          <p:nvPr/>
        </p:nvCxnSpPr>
        <p:spPr>
          <a:xfrm>
            <a:off x="7529200" y="2919225"/>
            <a:ext cx="471300" cy="0"/>
          </a:xfrm>
          <a:prstGeom prst="straightConnector1">
            <a:avLst/>
          </a:prstGeom>
          <a:noFill/>
          <a:ln w="19050" cap="flat" cmpd="sng">
            <a:solidFill>
              <a:schemeClr val="dk2"/>
            </a:solidFill>
            <a:prstDash val="solid"/>
            <a:round/>
            <a:headEnd type="none" w="lg" len="lg"/>
            <a:tailEnd type="triangle" w="lg" len="lg"/>
          </a:ln>
        </p:spPr>
      </p:cxnSp>
      <p:sp>
        <p:nvSpPr>
          <p:cNvPr id="151" name="Shape 151"/>
          <p:cNvSpPr/>
          <p:nvPr/>
        </p:nvSpPr>
        <p:spPr>
          <a:xfrm>
            <a:off x="8679388" y="3506438"/>
            <a:ext cx="241200" cy="1047300"/>
          </a:xfrm>
          <a:prstGeom prst="roundRect">
            <a:avLst>
              <a:gd name="adj" fmla="val 8220"/>
            </a:avLst>
          </a:prstGeom>
          <a:solidFill>
            <a:srgbClr val="C988BB"/>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152" name="Shape 152"/>
          <p:cNvCxnSpPr>
            <a:stCxn id="153" idx="3"/>
            <a:endCxn id="151" idx="1"/>
          </p:cNvCxnSpPr>
          <p:nvPr/>
        </p:nvCxnSpPr>
        <p:spPr>
          <a:xfrm>
            <a:off x="8296354" y="4023750"/>
            <a:ext cx="383100" cy="6300"/>
          </a:xfrm>
          <a:prstGeom prst="straightConnector1">
            <a:avLst/>
          </a:prstGeom>
          <a:noFill/>
          <a:ln w="19050" cap="flat" cmpd="sng">
            <a:solidFill>
              <a:schemeClr val="dk2"/>
            </a:solidFill>
            <a:prstDash val="solid"/>
            <a:round/>
            <a:headEnd type="none" w="lg" len="lg"/>
            <a:tailEnd type="triangle" w="lg" len="lg"/>
          </a:ln>
        </p:spPr>
      </p:cxnSp>
      <p:sp>
        <p:nvSpPr>
          <p:cNvPr id="153" name="Shape 153"/>
          <p:cNvSpPr/>
          <p:nvPr/>
        </p:nvSpPr>
        <p:spPr>
          <a:xfrm>
            <a:off x="8000554" y="3500100"/>
            <a:ext cx="295800" cy="1047300"/>
          </a:xfrm>
          <a:prstGeom prst="roundRect">
            <a:avLst>
              <a:gd name="adj" fmla="val 8220"/>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cxnSp>
        <p:nvCxnSpPr>
          <p:cNvPr id="154" name="Shape 154"/>
          <p:cNvCxnSpPr>
            <a:stCxn id="144" idx="3"/>
            <a:endCxn id="153" idx="1"/>
          </p:cNvCxnSpPr>
          <p:nvPr/>
        </p:nvCxnSpPr>
        <p:spPr>
          <a:xfrm>
            <a:off x="7529200" y="2919225"/>
            <a:ext cx="471300" cy="1104600"/>
          </a:xfrm>
          <a:prstGeom prst="straightConnector1">
            <a:avLst/>
          </a:prstGeom>
          <a:noFill/>
          <a:ln w="19050" cap="flat" cmpd="sng">
            <a:solidFill>
              <a:schemeClr val="dk2"/>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
                                        <p:tgtEl>
                                          <p:spTgt spid="134"/>
                                        </p:tgtEl>
                                      </p:cBhvr>
                                    </p:animEffect>
                                  </p:childTnLst>
                                </p:cTn>
                              </p:par>
                              <p:par>
                                <p:cTn id="8" presetID="10" presetClass="entr" presetSubtype="0" fill="hold"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1"/>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How to find redundancy between DNNs?</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Basic DNN</a:t>
            </a:r>
            <a:endParaRPr/>
          </a:p>
        </p:txBody>
      </p:sp>
      <p:sp>
        <p:nvSpPr>
          <p:cNvPr id="165" name="Shape 165"/>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6" name="Shape 166"/>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7" name="Shape 167"/>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 name="Shape 168"/>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9" name="Shape 169"/>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170" name="Shape 170"/>
          <p:cNvCxnSpPr>
            <a:stCxn id="165" idx="6"/>
            <a:endCxn id="168"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71" name="Shape 171"/>
          <p:cNvCxnSpPr>
            <a:stCxn id="166" idx="6"/>
            <a:endCxn id="168"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72" name="Shape 172"/>
          <p:cNvCxnSpPr>
            <a:stCxn id="166" idx="6"/>
            <a:endCxn id="169"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73" name="Shape 173"/>
          <p:cNvCxnSpPr>
            <a:stCxn id="167" idx="6"/>
            <a:endCxn id="169"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174" name="Shape 174"/>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5" name="Shape 175"/>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Shape 176"/>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7" name="Shape 177"/>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8" name="Shape 178"/>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179" name="Shape 179"/>
          <p:cNvCxnSpPr>
            <a:stCxn id="174" idx="6"/>
            <a:endCxn id="177"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0" name="Shape 180"/>
          <p:cNvCxnSpPr>
            <a:stCxn id="175" idx="6"/>
            <a:endCxn id="177"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1" name="Shape 181"/>
          <p:cNvCxnSpPr>
            <a:stCxn id="175" idx="6"/>
            <a:endCxn id="178"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2" name="Shape 182"/>
          <p:cNvCxnSpPr>
            <a:stCxn id="176" idx="6"/>
            <a:endCxn id="178"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3" name="Shape 183"/>
          <p:cNvCxnSpPr>
            <a:stCxn id="168" idx="6"/>
            <a:endCxn id="174"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184" name="Shape 184"/>
          <p:cNvCxnSpPr>
            <a:endCxn id="168"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185" name="Shape 185"/>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186" name="Shape 186"/>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187" name="Shape 187"/>
          <p:cNvSpPr/>
          <p:nvPr/>
        </p:nvSpPr>
        <p:spPr>
          <a:xfrm>
            <a:off x="5773125" y="22268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8" name="Shape 188"/>
          <p:cNvSpPr/>
          <p:nvPr/>
        </p:nvSpPr>
        <p:spPr>
          <a:xfrm>
            <a:off x="5773125" y="30725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9" name="Shape 189"/>
          <p:cNvSpPr/>
          <p:nvPr/>
        </p:nvSpPr>
        <p:spPr>
          <a:xfrm>
            <a:off x="5773125" y="39181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0" name="Shape 190"/>
          <p:cNvSpPr/>
          <p:nvPr/>
        </p:nvSpPr>
        <p:spPr>
          <a:xfrm>
            <a:off x="5773125" y="13812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191" name="Shape 191"/>
          <p:cNvCxnSpPr>
            <a:stCxn id="177" idx="6"/>
            <a:endCxn id="187"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192" name="Shape 192"/>
          <p:cNvCxnSpPr>
            <a:stCxn id="177" idx="6"/>
            <a:endCxn id="188"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3" name="Shape 193"/>
          <p:cNvCxnSpPr>
            <a:stCxn id="177" idx="6"/>
            <a:endCxn id="190"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4" name="Shape 194"/>
          <p:cNvCxnSpPr>
            <a:stCxn id="177" idx="6"/>
            <a:endCxn id="189"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195" name="Shape 195"/>
          <p:cNvCxnSpPr>
            <a:stCxn id="178" idx="6"/>
            <a:endCxn id="188"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196" name="Shape 196"/>
          <p:cNvCxnSpPr>
            <a:stCxn id="178" idx="6"/>
            <a:endCxn id="187"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7" name="Shape 197"/>
          <p:cNvCxnSpPr>
            <a:stCxn id="178" idx="6"/>
            <a:endCxn id="190"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198" name="Shape 198"/>
          <p:cNvCxnSpPr>
            <a:stCxn id="178" idx="6"/>
            <a:endCxn id="189"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9" name="Shape 199"/>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00" name="Shape 200"/>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01" name="Shape 201"/>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02" name="Shape 202"/>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203" name="Shape 203"/>
          <p:cNvSpPr/>
          <p:nvPr/>
        </p:nvSpPr>
        <p:spPr>
          <a:xfrm>
            <a:off x="6760425" y="14278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Impact"/>
                <a:ea typeface="Impact"/>
                <a:cs typeface="Impact"/>
                <a:sym typeface="Impact"/>
              </a:rPr>
              <a:t>.6</a:t>
            </a:r>
            <a:endParaRPr sz="3600">
              <a:latin typeface="Impact"/>
              <a:ea typeface="Impact"/>
              <a:cs typeface="Impact"/>
              <a:sym typeface="Impact"/>
            </a:endParaRPr>
          </a:p>
        </p:txBody>
      </p:sp>
      <p:sp>
        <p:nvSpPr>
          <p:cNvPr id="204" name="Shape 204"/>
          <p:cNvSpPr/>
          <p:nvPr/>
        </p:nvSpPr>
        <p:spPr>
          <a:xfrm>
            <a:off x="6773825" y="22705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Impact"/>
                <a:ea typeface="Impact"/>
                <a:cs typeface="Impact"/>
                <a:sym typeface="Impact"/>
              </a:rPr>
              <a:t>.1</a:t>
            </a:r>
            <a:endParaRPr sz="3600">
              <a:latin typeface="Impact"/>
              <a:ea typeface="Impact"/>
              <a:cs typeface="Impact"/>
              <a:sym typeface="Impact"/>
            </a:endParaRPr>
          </a:p>
        </p:txBody>
      </p:sp>
      <p:sp>
        <p:nvSpPr>
          <p:cNvPr id="205" name="Shape 205"/>
          <p:cNvSpPr/>
          <p:nvPr/>
        </p:nvSpPr>
        <p:spPr>
          <a:xfrm>
            <a:off x="6773825" y="31279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Impact"/>
                <a:ea typeface="Impact"/>
                <a:cs typeface="Impact"/>
                <a:sym typeface="Impact"/>
              </a:rPr>
              <a:t>.2</a:t>
            </a:r>
            <a:endParaRPr sz="3600">
              <a:latin typeface="Impact"/>
              <a:ea typeface="Impact"/>
              <a:cs typeface="Impact"/>
              <a:sym typeface="Impact"/>
            </a:endParaRPr>
          </a:p>
        </p:txBody>
      </p:sp>
      <p:sp>
        <p:nvSpPr>
          <p:cNvPr id="206" name="Shape 206"/>
          <p:cNvSpPr/>
          <p:nvPr/>
        </p:nvSpPr>
        <p:spPr>
          <a:xfrm>
            <a:off x="6773825" y="39618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Impact"/>
                <a:ea typeface="Impact"/>
                <a:cs typeface="Impact"/>
                <a:sym typeface="Impact"/>
              </a:rPr>
              <a:t>.1</a:t>
            </a:r>
            <a:endParaRPr sz="3600">
              <a:latin typeface="Impact"/>
              <a:ea typeface="Impact"/>
              <a:cs typeface="Impact"/>
              <a:sym typeface="Impact"/>
            </a:endParaRPr>
          </a:p>
        </p:txBody>
      </p:sp>
      <p:pic>
        <p:nvPicPr>
          <p:cNvPr id="207" name="Shape 207"/>
          <p:cNvPicPr preferRelativeResize="0"/>
          <p:nvPr/>
        </p:nvPicPr>
        <p:blipFill rotWithShape="1">
          <a:blip r:embed="rId3">
            <a:alphaModFix/>
          </a:blip>
          <a:srcRect l="22600" t="7732" b="13842"/>
          <a:stretch/>
        </p:blipFill>
        <p:spPr>
          <a:xfrm>
            <a:off x="744023" y="2319638"/>
            <a:ext cx="988152" cy="1369224"/>
          </a:xfrm>
          <a:prstGeom prst="rect">
            <a:avLst/>
          </a:prstGeom>
          <a:noFill/>
          <a:ln>
            <a:noFill/>
          </a:ln>
        </p:spPr>
      </p:pic>
      <p:cxnSp>
        <p:nvCxnSpPr>
          <p:cNvPr id="208" name="Shape 208"/>
          <p:cNvCxnSpPr/>
          <p:nvPr/>
        </p:nvCxnSpPr>
        <p:spPr>
          <a:xfrm>
            <a:off x="1932100" y="3004100"/>
            <a:ext cx="431700" cy="300"/>
          </a:xfrm>
          <a:prstGeom prst="straightConnector1">
            <a:avLst/>
          </a:prstGeom>
          <a:noFill/>
          <a:ln w="28575" cap="flat" cmpd="sng">
            <a:solidFill>
              <a:srgbClr val="000000"/>
            </a:solidFill>
            <a:prstDash val="solid"/>
            <a:round/>
            <a:headEnd type="none" w="lg" len="lg"/>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1000"/>
                                        <p:tgtEl>
                                          <p:spTgt spid="207"/>
                                        </p:tgtEl>
                                      </p:cBhvr>
                                    </p:animEffect>
                                  </p:childTnLst>
                                </p:cTn>
                              </p:par>
                              <p:par>
                                <p:cTn id="8" presetID="10" presetClass="entr" presetSubtype="0"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Effect transition="in" filter="fade">
                                      <p:cBhvr>
                                        <p:cTn id="10" dur="1000"/>
                                        <p:tgtEl>
                                          <p:spTgt spid="2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
                                        </p:tgtEl>
                                        <p:attrNameLst>
                                          <p:attrName>style.visibility</p:attrName>
                                        </p:attrNameLst>
                                      </p:cBhvr>
                                      <p:to>
                                        <p:strVal val="visible"/>
                                      </p:to>
                                    </p:set>
                                    <p:animEffect transition="in" filter="fade">
                                      <p:cBhvr>
                                        <p:cTn id="15" dur="1000"/>
                                        <p:tgtEl>
                                          <p:spTgt spid="199"/>
                                        </p:tgtEl>
                                      </p:cBhvr>
                                    </p:animEffect>
                                  </p:childTnLst>
                                </p:cTn>
                              </p:par>
                              <p:par>
                                <p:cTn id="16" presetID="10" presetClass="entr" presetSubtype="0" fill="hold" nodeType="with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fade">
                                      <p:cBhvr>
                                        <p:cTn id="18" dur="1000"/>
                                        <p:tgtEl>
                                          <p:spTgt spid="200"/>
                                        </p:tgtEl>
                                      </p:cBhvr>
                                    </p:animEffect>
                                  </p:childTnLst>
                                </p:cTn>
                              </p:par>
                              <p:par>
                                <p:cTn id="19" presetID="10" presetClass="entr" presetSubtype="0" fill="hold" nodeType="with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1000"/>
                                        <p:tgtEl>
                                          <p:spTgt spid="201"/>
                                        </p:tgtEl>
                                      </p:cBhvr>
                                    </p:animEffect>
                                  </p:childTnLst>
                                </p:cTn>
                              </p:par>
                              <p:par>
                                <p:cTn id="22" presetID="10" presetClass="entr" presetSubtype="0" fill="hold" nodeType="withEffect">
                                  <p:stCondLst>
                                    <p:cond delay="0"/>
                                  </p:stCondLst>
                                  <p:childTnLst>
                                    <p:set>
                                      <p:cBhvr>
                                        <p:cTn id="23" dur="1" fill="hold">
                                          <p:stCondLst>
                                            <p:cond delay="0"/>
                                          </p:stCondLst>
                                        </p:cTn>
                                        <p:tgtEl>
                                          <p:spTgt spid="202"/>
                                        </p:tgtEl>
                                        <p:attrNameLst>
                                          <p:attrName>style.visibility</p:attrName>
                                        </p:attrNameLst>
                                      </p:cBhvr>
                                      <p:to>
                                        <p:strVal val="visible"/>
                                      </p:to>
                                    </p:set>
                                    <p:animEffect transition="in" filter="fade">
                                      <p:cBhvr>
                                        <p:cTn id="24" dur="1000"/>
                                        <p:tgtEl>
                                          <p:spTgt spid="202"/>
                                        </p:tgtEl>
                                      </p:cBhvr>
                                    </p:animEffect>
                                  </p:childTnLst>
                                </p:cTn>
                              </p:par>
                              <p:par>
                                <p:cTn id="25" presetID="10" presetClass="entr" presetSubtype="0" fill="hold" nodeType="withEffect">
                                  <p:stCondLst>
                                    <p:cond delay="0"/>
                                  </p:stCondLst>
                                  <p:childTnLst>
                                    <p:set>
                                      <p:cBhvr>
                                        <p:cTn id="26" dur="1" fill="hold">
                                          <p:stCondLst>
                                            <p:cond delay="0"/>
                                          </p:stCondLst>
                                        </p:cTn>
                                        <p:tgtEl>
                                          <p:spTgt spid="203"/>
                                        </p:tgtEl>
                                        <p:attrNameLst>
                                          <p:attrName>style.visibility</p:attrName>
                                        </p:attrNameLst>
                                      </p:cBhvr>
                                      <p:to>
                                        <p:strVal val="visible"/>
                                      </p:to>
                                    </p:set>
                                    <p:animEffect transition="in" filter="fade">
                                      <p:cBhvr>
                                        <p:cTn id="27" dur="1000"/>
                                        <p:tgtEl>
                                          <p:spTgt spid="203"/>
                                        </p:tgtEl>
                                      </p:cBhvr>
                                    </p:animEffect>
                                  </p:childTnLst>
                                </p:cTn>
                              </p:par>
                              <p:par>
                                <p:cTn id="28" presetID="10" presetClass="entr" presetSubtype="0" fill="hold" nodeType="withEffect">
                                  <p:stCondLst>
                                    <p:cond delay="0"/>
                                  </p:stCondLst>
                                  <p:childTnLst>
                                    <p:set>
                                      <p:cBhvr>
                                        <p:cTn id="29" dur="1" fill="hold">
                                          <p:stCondLst>
                                            <p:cond delay="0"/>
                                          </p:stCondLst>
                                        </p:cTn>
                                        <p:tgtEl>
                                          <p:spTgt spid="204"/>
                                        </p:tgtEl>
                                        <p:attrNameLst>
                                          <p:attrName>style.visibility</p:attrName>
                                        </p:attrNameLst>
                                      </p:cBhvr>
                                      <p:to>
                                        <p:strVal val="visible"/>
                                      </p:to>
                                    </p:set>
                                    <p:animEffect transition="in" filter="fade">
                                      <p:cBhvr>
                                        <p:cTn id="30" dur="1000"/>
                                        <p:tgtEl>
                                          <p:spTgt spid="204"/>
                                        </p:tgtEl>
                                      </p:cBhvr>
                                    </p:animEffect>
                                  </p:childTnLst>
                                </p:cTn>
                              </p:par>
                              <p:par>
                                <p:cTn id="31" presetID="10" presetClass="entr" presetSubtype="0" fill="hold" nodeType="withEffect">
                                  <p:stCondLst>
                                    <p:cond delay="0"/>
                                  </p:stCondLst>
                                  <p:childTnLst>
                                    <p:set>
                                      <p:cBhvr>
                                        <p:cTn id="32" dur="1" fill="hold">
                                          <p:stCondLst>
                                            <p:cond delay="0"/>
                                          </p:stCondLst>
                                        </p:cTn>
                                        <p:tgtEl>
                                          <p:spTgt spid="205"/>
                                        </p:tgtEl>
                                        <p:attrNameLst>
                                          <p:attrName>style.visibility</p:attrName>
                                        </p:attrNameLst>
                                      </p:cBhvr>
                                      <p:to>
                                        <p:strVal val="visible"/>
                                      </p:to>
                                    </p:set>
                                    <p:animEffect transition="in" filter="fade">
                                      <p:cBhvr>
                                        <p:cTn id="33" dur="1000"/>
                                        <p:tgtEl>
                                          <p:spTgt spid="205"/>
                                        </p:tgtEl>
                                      </p:cBhvr>
                                    </p:animEffect>
                                  </p:childTnLst>
                                </p:cTn>
                              </p:par>
                              <p:par>
                                <p:cTn id="34" presetID="10" presetClass="entr" presetSubtype="0" fill="hold" nodeType="withEffect">
                                  <p:stCondLst>
                                    <p:cond delay="0"/>
                                  </p:stCondLst>
                                  <p:childTnLst>
                                    <p:set>
                                      <p:cBhvr>
                                        <p:cTn id="35" dur="1" fill="hold">
                                          <p:stCondLst>
                                            <p:cond delay="0"/>
                                          </p:stCondLst>
                                        </p:cTn>
                                        <p:tgtEl>
                                          <p:spTgt spid="206"/>
                                        </p:tgtEl>
                                        <p:attrNameLst>
                                          <p:attrName>style.visibility</p:attrName>
                                        </p:attrNameLst>
                                      </p:cBhvr>
                                      <p:to>
                                        <p:strVal val="visible"/>
                                      </p:to>
                                    </p:set>
                                    <p:animEffect transition="in" filter="fade">
                                      <p:cBhvr>
                                        <p:cTn id="36"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2507</TotalTime>
  <Words>1473</Words>
  <Application>Microsoft Macintosh PowerPoint</Application>
  <PresentationFormat>On-screen Show (16:9)</PresentationFormat>
  <Paragraphs>193</Paragraphs>
  <Slides>52</Slides>
  <Notes>52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Avenir Next Condensed</vt:lpstr>
      <vt:lpstr>Avenir Next Condensed Regular</vt:lpstr>
      <vt:lpstr>Helvetica Neue</vt:lpstr>
      <vt:lpstr>Helvetica Neue Light</vt:lpstr>
      <vt:lpstr>Impact</vt:lpstr>
      <vt:lpstr>Open Sans</vt:lpstr>
      <vt:lpstr>Pathway Gothic One</vt:lpstr>
      <vt:lpstr>PT Sans Narrow</vt:lpstr>
      <vt:lpstr>Arial</vt:lpstr>
      <vt:lpstr>Tropic</vt:lpstr>
      <vt:lpstr>Mainstream: Dynamic Stem-Sharing for Multi-Tenant Video Processing</vt:lpstr>
      <vt:lpstr>PowerPoint Presentation</vt:lpstr>
      <vt:lpstr>Mainstream: runtime optimization of applications</vt:lpstr>
      <vt:lpstr>Example video analysis pipeline</vt:lpstr>
      <vt:lpstr>DNN is primary cost of pipeline</vt:lpstr>
      <vt:lpstr>DNN is primary cost of pipeline</vt:lpstr>
      <vt:lpstr>In Mainstream: Partial sharing of DNN</vt:lpstr>
      <vt:lpstr>How to find redundancy between DNNs?</vt:lpstr>
      <vt:lpstr>Basic DNN</vt:lpstr>
      <vt:lpstr>Training a DNN</vt:lpstr>
      <vt:lpstr>Training a DNN</vt:lpstr>
      <vt:lpstr>Training a DNN</vt:lpstr>
      <vt:lpstr>Fine-tuning DNN #1</vt:lpstr>
      <vt:lpstr>Fine-tuning DNN #1</vt:lpstr>
      <vt:lpstr>Fine-tuning DNN #1</vt:lpstr>
      <vt:lpstr>Fine-tuning DNN #1</vt:lpstr>
      <vt:lpstr>Fine-tuning DNN #2</vt:lpstr>
      <vt:lpstr>Two DNNs as run in Mainstream</vt:lpstr>
      <vt:lpstr>Two DNNs as run in Mainstream</vt:lpstr>
      <vt:lpstr>Mainstream’s Approach</vt:lpstr>
      <vt:lpstr>Performance trade-offs from specialization</vt:lpstr>
      <vt:lpstr>PowerPoint Presentation</vt:lpstr>
      <vt:lpstr>Experimental setup</vt:lpstr>
      <vt:lpstr>Less Specialized ➝ Faster processing (FPS) </vt:lpstr>
      <vt:lpstr>Less specialized ➝ Lower per-frame acc.</vt:lpstr>
      <vt:lpstr>Sample more or specialize more?</vt:lpstr>
      <vt:lpstr>How to measure application performance?</vt:lpstr>
      <vt:lpstr>App example: Event detection </vt:lpstr>
      <vt:lpstr>Goal: Maximize Event-F1 score</vt:lpstr>
      <vt:lpstr>Effect of accuracy and FPS on F1-score</vt:lpstr>
      <vt:lpstr>App example: Event detection </vt:lpstr>
      <vt:lpstr>App example: Event detection </vt:lpstr>
      <vt:lpstr>App example: Event detection </vt:lpstr>
      <vt:lpstr>App example: Event detection </vt:lpstr>
      <vt:lpstr>App example: Event detection </vt:lpstr>
      <vt:lpstr>Challenge of searching the state-space</vt:lpstr>
      <vt:lpstr>Analytical model for application quality</vt:lpstr>
      <vt:lpstr>Analytical model for application quality</vt:lpstr>
      <vt:lpstr>Estimating application quality</vt:lpstr>
      <vt:lpstr>Estimating application quality</vt:lpstr>
      <vt:lpstr>Estimating application quality</vt:lpstr>
      <vt:lpstr>Mainstream’s architecture</vt:lpstr>
      <vt:lpstr>Mainstream architecture</vt:lpstr>
      <vt:lpstr>Decentralized, sharing-aware, training</vt:lpstr>
      <vt:lpstr>Mainstream architecture</vt:lpstr>
      <vt:lpstr>Dynamic, sharing-aware, scheduling</vt:lpstr>
      <vt:lpstr>Mainstream’s evaluation</vt:lpstr>
      <vt:lpstr>Experimental setup</vt:lpstr>
      <vt:lpstr>Mainstream improves F1-score up to 28X</vt:lpstr>
      <vt:lpstr>Mainstream balances recall and precision</vt:lpstr>
      <vt:lpstr>Mainstream Conclusion</vt:lpstr>
      <vt:lpstr>X-voting must also be tuned dynamically</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Mainstream: Adaptive compute sharing for video analysis </dc:title>
  <cp:lastModifiedBy>Angela Jiang</cp:lastModifiedBy>
  <cp:revision>18</cp:revision>
  <cp:lastPrinted>2018-02-12T23:36:00Z</cp:lastPrinted>
  <dcterms:modified xsi:type="dcterms:W3CDTF">2018-02-14T00:09:50Z</dcterms:modified>
</cp:coreProperties>
</file>